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01" r:id="rId2"/>
    <p:sldId id="302" r:id="rId3"/>
    <p:sldId id="287" r:id="rId4"/>
    <p:sldId id="282" r:id="rId5"/>
    <p:sldId id="292" r:id="rId6"/>
    <p:sldId id="300" r:id="rId7"/>
    <p:sldId id="293" r:id="rId8"/>
    <p:sldId id="274"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79" autoAdjust="0"/>
    <p:restoredTop sz="94660"/>
  </p:normalViewPr>
  <p:slideViewPr>
    <p:cSldViewPr snapToGrid="0" showGuides="1">
      <p:cViewPr varScale="1">
        <p:scale>
          <a:sx n="70" d="100"/>
          <a:sy n="70" d="100"/>
        </p:scale>
        <p:origin x="564" y="66"/>
      </p:cViewPr>
      <p:guideLst>
        <p:guide orient="horz" pos="2160"/>
        <p:guide pos="37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14EC2-F9BC-4595-9205-4BA9E117251B}" type="datetimeFigureOut">
              <a:rPr lang="fr-FR" smtClean="0"/>
              <a:t>25/02/2018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CF0D4D-1EB7-4DEC-BF68-397997F52A8A}" type="slidenum">
              <a:rPr lang="fr-FR" smtClean="0"/>
              <a:t>‹N°›</a:t>
            </a:fld>
            <a:endParaRPr lang="fr-FR"/>
          </a:p>
        </p:txBody>
      </p:sp>
    </p:spTree>
    <p:extLst>
      <p:ext uri="{BB962C8B-B14F-4D97-AF65-F5344CB8AC3E}">
        <p14:creationId xmlns:p14="http://schemas.microsoft.com/office/powerpoint/2010/main" val="2907897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6">
            <a:extLst>
              <a:ext uri="{FF2B5EF4-FFF2-40B4-BE49-F238E27FC236}">
                <a16:creationId xmlns:a16="http://schemas.microsoft.com/office/drawing/2014/main" id="{4E86CA47-41E5-40B5-8180-1324D6F986FC}"/>
              </a:ext>
            </a:extLst>
          </p:cNvPr>
          <p:cNvSpPr txBox="1">
            <a:spLocks noGrp="1"/>
          </p:cNvSpPr>
          <p:nvPr>
            <p:ph type="sldNum" sz="quarter" idx="5"/>
          </p:nvPr>
        </p:nvSpPr>
        <p:spPr>
          <a:ln/>
        </p:spPr>
        <p:txBody>
          <a:bodyPr wrap="square" lIns="0" tIns="0" rIns="0" bIns="0" anchor="b" anchorCtr="0">
            <a:noAutofit/>
          </a:bodyPr>
          <a:lstStyle/>
          <a:p>
            <a:pPr lvl="0"/>
            <a:fld id="{26E4BB20-FF36-4F98-980E-DC79E23566A9}" type="slidenum">
              <a:t>6</a:t>
            </a:fld>
            <a:endParaRPr lang="fr-FR"/>
          </a:p>
        </p:txBody>
      </p:sp>
      <p:sp>
        <p:nvSpPr>
          <p:cNvPr id="2" name="Espace réservé du numéro de diapositive 6">
            <a:extLst>
              <a:ext uri="{FF2B5EF4-FFF2-40B4-BE49-F238E27FC236}">
                <a16:creationId xmlns:a16="http://schemas.microsoft.com/office/drawing/2014/main" id="{397E018B-6039-420C-8948-4ADA540BBE17}"/>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3CC3651B-71A4-4F19-8C26-46C8711562EA}" type="slidenum">
              <a:t>6</a:t>
            </a:fld>
            <a:endParaRPr lang="fr-FR"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3" name="Espace réservé de l'image des diapositives 1">
            <a:extLst>
              <a:ext uri="{FF2B5EF4-FFF2-40B4-BE49-F238E27FC236}">
                <a16:creationId xmlns:a16="http://schemas.microsoft.com/office/drawing/2014/main" id="{FB7808A8-268F-414C-AFAD-F54B8F31C225}"/>
              </a:ext>
            </a:extLst>
          </p:cNvPr>
          <p:cNvSpPr>
            <a:spLocks noGrp="1" noRot="1" noChangeAspect="1"/>
          </p:cNvSpPr>
          <p:nvPr>
            <p:ph type="sldImg"/>
          </p:nvPr>
        </p:nvSpPr>
        <p:spPr>
          <a:xfrm>
            <a:off x="217488" y="812800"/>
            <a:ext cx="7123112" cy="4008438"/>
          </a:xfrm>
        </p:spPr>
        <p:style>
          <a:lnRef idx="2">
            <a:schemeClr val="accent1">
              <a:shade val="50000"/>
            </a:schemeClr>
          </a:lnRef>
          <a:fillRef idx="1">
            <a:schemeClr val="accent1"/>
          </a:fillRef>
          <a:effectRef idx="0">
            <a:schemeClr val="accent1"/>
          </a:effectRef>
          <a:fontRef idx="minor">
            <a:schemeClr val="lt1"/>
          </a:fontRef>
        </p:style>
      </p:sp>
      <p:sp>
        <p:nvSpPr>
          <p:cNvPr id="4" name="Espace réservé des notes 2">
            <a:extLst>
              <a:ext uri="{FF2B5EF4-FFF2-40B4-BE49-F238E27FC236}">
                <a16:creationId xmlns:a16="http://schemas.microsoft.com/office/drawing/2014/main" id="{5675DCE9-4F27-4571-B2E3-0CA69C63BEFE}"/>
              </a:ext>
            </a:extLst>
          </p:cNvPr>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2708307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5772420F-61F9-4902-9CAF-2E92745DA649}"/>
              </a:ext>
            </a:extLst>
          </p:cNvPr>
          <p:cNvSpPr txBox="1">
            <a:spLocks noGrp="1"/>
          </p:cNvSpPr>
          <p:nvPr>
            <p:ph type="sldNum" sz="quarter" idx="5"/>
          </p:nvPr>
        </p:nvSpPr>
        <p:spPr>
          <a:ln/>
        </p:spPr>
        <p:txBody>
          <a:bodyPr lIns="0" tIns="0" rIns="0" bIns="0" anchor="b" anchorCtr="0">
            <a:noAutofit/>
          </a:bodyPr>
          <a:lstStyle/>
          <a:p>
            <a:pPr lvl="0"/>
            <a:fld id="{6B6AA5A3-F97C-455E-AE99-09E26114B7D7}" type="slidenum">
              <a:t>7</a:t>
            </a:fld>
            <a:endParaRPr lang="fr-FR"/>
          </a:p>
        </p:txBody>
      </p:sp>
      <p:sp>
        <p:nvSpPr>
          <p:cNvPr id="2" name="Espace réservé de l'image des diapositives 1">
            <a:extLst>
              <a:ext uri="{FF2B5EF4-FFF2-40B4-BE49-F238E27FC236}">
                <a16:creationId xmlns:a16="http://schemas.microsoft.com/office/drawing/2014/main" id="{FACF0BEC-1E92-468D-A7DF-530CDF974701}"/>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43362FC5-2CEC-4D0F-A8F6-5B41F02C10D8}"/>
              </a:ext>
            </a:extLst>
          </p:cNvPr>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2163809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9A411B13-5517-489C-91BE-A4CF60271DD2}" type="datetimeFigureOut">
              <a:rPr lang="fr-FR" smtClean="0"/>
              <a:t>25/02/2018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3D0096-041A-4BB1-8098-A4EBB574CB7D}" type="slidenum">
              <a:rPr lang="fr-FR" smtClean="0"/>
              <a:t>‹N°›</a:t>
            </a:fld>
            <a:endParaRPr lang="fr-FR"/>
          </a:p>
        </p:txBody>
      </p:sp>
    </p:spTree>
    <p:extLst>
      <p:ext uri="{BB962C8B-B14F-4D97-AF65-F5344CB8AC3E}">
        <p14:creationId xmlns:p14="http://schemas.microsoft.com/office/powerpoint/2010/main" val="106845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A411B13-5517-489C-91BE-A4CF60271DD2}" type="datetimeFigureOut">
              <a:rPr lang="fr-FR" smtClean="0"/>
              <a:t>25/02/2018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3D0096-041A-4BB1-8098-A4EBB574CB7D}" type="slidenum">
              <a:rPr lang="fr-FR" smtClean="0"/>
              <a:t>‹N°›</a:t>
            </a:fld>
            <a:endParaRPr lang="fr-FR"/>
          </a:p>
        </p:txBody>
      </p:sp>
    </p:spTree>
    <p:extLst>
      <p:ext uri="{BB962C8B-B14F-4D97-AF65-F5344CB8AC3E}">
        <p14:creationId xmlns:p14="http://schemas.microsoft.com/office/powerpoint/2010/main" val="1410085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A411B13-5517-489C-91BE-A4CF60271DD2}" type="datetimeFigureOut">
              <a:rPr lang="fr-FR" smtClean="0"/>
              <a:t>25/02/2018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3D0096-041A-4BB1-8098-A4EBB574CB7D}" type="slidenum">
              <a:rPr lang="fr-FR" smtClean="0"/>
              <a:t>‹N°›</a:t>
            </a:fld>
            <a:endParaRPr lang="fr-FR"/>
          </a:p>
        </p:txBody>
      </p:sp>
    </p:spTree>
    <p:extLst>
      <p:ext uri="{BB962C8B-B14F-4D97-AF65-F5344CB8AC3E}">
        <p14:creationId xmlns:p14="http://schemas.microsoft.com/office/powerpoint/2010/main" val="1103712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C4D0956-DC7E-474C-B82F-39E929D3AA51}"/>
              </a:ext>
            </a:extLst>
          </p:cNvPr>
          <p:cNvSpPr txBox="1">
            <a:spLocks noGrp="1"/>
          </p:cNvSpPr>
          <p:nvPr>
            <p:ph type="dt" sz="half" idx="7"/>
          </p:nvPr>
        </p:nvSpPr>
        <p:spPr/>
        <p:txBody>
          <a:bodyPr/>
          <a:lstStyle>
            <a:lvl1pPr>
              <a:defRPr/>
            </a:lvl1pPr>
          </a:lstStyle>
          <a:p>
            <a:pPr lvl="0"/>
            <a:endParaRPr lang="fr-FR"/>
          </a:p>
        </p:txBody>
      </p:sp>
      <p:sp>
        <p:nvSpPr>
          <p:cNvPr id="3" name="Espace réservé du pied de page 2">
            <a:extLst>
              <a:ext uri="{FF2B5EF4-FFF2-40B4-BE49-F238E27FC236}">
                <a16:creationId xmlns:a16="http://schemas.microsoft.com/office/drawing/2014/main" id="{72D3BCDC-9A40-485E-91F1-1A0FD0A25EF3}"/>
              </a:ext>
            </a:extLst>
          </p:cNvPr>
          <p:cNvSpPr txBox="1">
            <a:spLocks noGrp="1"/>
          </p:cNvSpPr>
          <p:nvPr>
            <p:ph type="ftr" sz="quarter" idx="9"/>
          </p:nvPr>
        </p:nvSpPr>
        <p:spPr/>
        <p:txBody>
          <a:bodyPr/>
          <a:lstStyle>
            <a:lvl1pPr>
              <a:defRPr/>
            </a:lvl1pPr>
          </a:lstStyle>
          <a:p>
            <a:pPr lvl="0"/>
            <a:endParaRPr lang="fr-FR"/>
          </a:p>
        </p:txBody>
      </p:sp>
      <p:sp>
        <p:nvSpPr>
          <p:cNvPr id="4" name="Espace réservé du numéro de diapositive 3">
            <a:extLst>
              <a:ext uri="{FF2B5EF4-FFF2-40B4-BE49-F238E27FC236}">
                <a16:creationId xmlns:a16="http://schemas.microsoft.com/office/drawing/2014/main" id="{A64673BA-70F7-4EF1-8F21-B79FFB5F86E9}"/>
              </a:ext>
            </a:extLst>
          </p:cNvPr>
          <p:cNvSpPr txBox="1">
            <a:spLocks noGrp="1"/>
          </p:cNvSpPr>
          <p:nvPr>
            <p:ph type="sldNum" sz="quarter" idx="8"/>
          </p:nvPr>
        </p:nvSpPr>
        <p:spPr/>
        <p:txBody>
          <a:bodyPr/>
          <a:lstStyle>
            <a:lvl1pPr>
              <a:defRPr/>
            </a:lvl1pPr>
          </a:lstStyle>
          <a:p>
            <a:pPr lvl="0"/>
            <a:fld id="{C15DF87F-5CA5-492D-8C3B-847CCB8117B7}" type="slidenum">
              <a:t>‹N°›</a:t>
            </a:fld>
            <a:endParaRPr lang="fr-FR"/>
          </a:p>
        </p:txBody>
      </p:sp>
      <p:sp>
        <p:nvSpPr>
          <p:cNvPr id="5" name="Titre 4">
            <a:extLst>
              <a:ext uri="{FF2B5EF4-FFF2-40B4-BE49-F238E27FC236}">
                <a16:creationId xmlns:a16="http://schemas.microsoft.com/office/drawing/2014/main" id="{B6E9FCBB-5A6B-4716-A0B0-A0BFF73DFC77}"/>
              </a:ext>
            </a:extLst>
          </p:cNvPr>
          <p:cNvSpPr txBox="1">
            <a:spLocks noGrp="1"/>
          </p:cNvSpPr>
          <p:nvPr>
            <p:ph type="title" idx="4294967295"/>
          </p:nvPr>
        </p:nvSpPr>
        <p:spPr>
          <a:xfrm>
            <a:off x="609561" y="273352"/>
            <a:ext cx="10972120" cy="1144682"/>
          </a:xfrm>
        </p:spPr>
        <p:txBody>
          <a:bodyPr/>
          <a:lstStyle>
            <a:lvl1pPr>
              <a:defRPr/>
            </a:lvl1pPr>
          </a:lstStyle>
          <a:p>
            <a:endParaRPr lang="fr-FR"/>
          </a:p>
        </p:txBody>
      </p:sp>
      <p:sp>
        <p:nvSpPr>
          <p:cNvPr id="6" name="Espace réservé du texte 5">
            <a:extLst>
              <a:ext uri="{FF2B5EF4-FFF2-40B4-BE49-F238E27FC236}">
                <a16:creationId xmlns:a16="http://schemas.microsoft.com/office/drawing/2014/main" id="{AE828292-D80B-4909-9200-8FAC14471EF9}"/>
              </a:ext>
            </a:extLst>
          </p:cNvPr>
          <p:cNvSpPr txBox="1">
            <a:spLocks noGrp="1"/>
          </p:cNvSpPr>
          <p:nvPr>
            <p:ph type="body" idx="4294967295"/>
          </p:nvPr>
        </p:nvSpPr>
        <p:spPr>
          <a:xfrm>
            <a:off x="609561" y="1604514"/>
            <a:ext cx="10972120" cy="3977158"/>
          </a:xfrm>
        </p:spPr>
        <p:txBody>
          <a:bodyPr/>
          <a:lstStyle>
            <a:lvl1pPr>
              <a:spcBef>
                <a:spcPts val="1286"/>
              </a:spcBef>
              <a:defRPr/>
            </a:lvl1pPr>
          </a:lstStyle>
          <a:p>
            <a:endParaRPr lang="fr-FR"/>
          </a:p>
        </p:txBody>
      </p:sp>
    </p:spTree>
    <p:extLst>
      <p:ext uri="{BB962C8B-B14F-4D97-AF65-F5344CB8AC3E}">
        <p14:creationId xmlns:p14="http://schemas.microsoft.com/office/powerpoint/2010/main" val="411650064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A411B13-5517-489C-91BE-A4CF60271DD2}" type="datetimeFigureOut">
              <a:rPr lang="fr-FR" smtClean="0"/>
              <a:t>25/02/2018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3D0096-041A-4BB1-8098-A4EBB574CB7D}" type="slidenum">
              <a:rPr lang="fr-FR" smtClean="0"/>
              <a:t>‹N°›</a:t>
            </a:fld>
            <a:endParaRPr lang="fr-FR"/>
          </a:p>
        </p:txBody>
      </p:sp>
    </p:spTree>
    <p:extLst>
      <p:ext uri="{BB962C8B-B14F-4D97-AF65-F5344CB8AC3E}">
        <p14:creationId xmlns:p14="http://schemas.microsoft.com/office/powerpoint/2010/main" val="925901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9A411B13-5517-489C-91BE-A4CF60271DD2}" type="datetimeFigureOut">
              <a:rPr lang="fr-FR" smtClean="0"/>
              <a:t>25/02/2018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3D0096-041A-4BB1-8098-A4EBB574CB7D}" type="slidenum">
              <a:rPr lang="fr-FR" smtClean="0"/>
              <a:t>‹N°›</a:t>
            </a:fld>
            <a:endParaRPr lang="fr-FR"/>
          </a:p>
        </p:txBody>
      </p:sp>
    </p:spTree>
    <p:extLst>
      <p:ext uri="{BB962C8B-B14F-4D97-AF65-F5344CB8AC3E}">
        <p14:creationId xmlns:p14="http://schemas.microsoft.com/office/powerpoint/2010/main" val="155138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A411B13-5517-489C-91BE-A4CF60271DD2}" type="datetimeFigureOut">
              <a:rPr lang="fr-FR" smtClean="0"/>
              <a:t>25/02/2018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B3D0096-041A-4BB1-8098-A4EBB574CB7D}" type="slidenum">
              <a:rPr lang="fr-FR" smtClean="0"/>
              <a:t>‹N°›</a:t>
            </a:fld>
            <a:endParaRPr lang="fr-FR"/>
          </a:p>
        </p:txBody>
      </p:sp>
    </p:spTree>
    <p:extLst>
      <p:ext uri="{BB962C8B-B14F-4D97-AF65-F5344CB8AC3E}">
        <p14:creationId xmlns:p14="http://schemas.microsoft.com/office/powerpoint/2010/main" val="2426703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A411B13-5517-489C-91BE-A4CF60271DD2}" type="datetimeFigureOut">
              <a:rPr lang="fr-FR" smtClean="0"/>
              <a:t>25/02/2018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B3D0096-041A-4BB1-8098-A4EBB574CB7D}" type="slidenum">
              <a:rPr lang="fr-FR" smtClean="0"/>
              <a:t>‹N°›</a:t>
            </a:fld>
            <a:endParaRPr lang="fr-FR"/>
          </a:p>
        </p:txBody>
      </p:sp>
    </p:spTree>
    <p:extLst>
      <p:ext uri="{BB962C8B-B14F-4D97-AF65-F5344CB8AC3E}">
        <p14:creationId xmlns:p14="http://schemas.microsoft.com/office/powerpoint/2010/main" val="54872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A411B13-5517-489C-91BE-A4CF60271DD2}" type="datetimeFigureOut">
              <a:rPr lang="fr-FR" smtClean="0"/>
              <a:t>25/02/2018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B3D0096-041A-4BB1-8098-A4EBB574CB7D}" type="slidenum">
              <a:rPr lang="fr-FR" smtClean="0"/>
              <a:t>‹N°›</a:t>
            </a:fld>
            <a:endParaRPr lang="fr-FR"/>
          </a:p>
        </p:txBody>
      </p:sp>
    </p:spTree>
    <p:extLst>
      <p:ext uri="{BB962C8B-B14F-4D97-AF65-F5344CB8AC3E}">
        <p14:creationId xmlns:p14="http://schemas.microsoft.com/office/powerpoint/2010/main" val="2789680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A411B13-5517-489C-91BE-A4CF60271DD2}" type="datetimeFigureOut">
              <a:rPr lang="fr-FR" smtClean="0"/>
              <a:t>25/02/2018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B3D0096-041A-4BB1-8098-A4EBB574CB7D}" type="slidenum">
              <a:rPr lang="fr-FR" smtClean="0"/>
              <a:t>‹N°›</a:t>
            </a:fld>
            <a:endParaRPr lang="fr-FR"/>
          </a:p>
        </p:txBody>
      </p:sp>
    </p:spTree>
    <p:extLst>
      <p:ext uri="{BB962C8B-B14F-4D97-AF65-F5344CB8AC3E}">
        <p14:creationId xmlns:p14="http://schemas.microsoft.com/office/powerpoint/2010/main" val="3078323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A411B13-5517-489C-91BE-A4CF60271DD2}" type="datetimeFigureOut">
              <a:rPr lang="fr-FR" smtClean="0"/>
              <a:t>25/02/2018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B3D0096-041A-4BB1-8098-A4EBB574CB7D}" type="slidenum">
              <a:rPr lang="fr-FR" smtClean="0"/>
              <a:t>‹N°›</a:t>
            </a:fld>
            <a:endParaRPr lang="fr-FR"/>
          </a:p>
        </p:txBody>
      </p:sp>
    </p:spTree>
    <p:extLst>
      <p:ext uri="{BB962C8B-B14F-4D97-AF65-F5344CB8AC3E}">
        <p14:creationId xmlns:p14="http://schemas.microsoft.com/office/powerpoint/2010/main" val="1172318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A411B13-5517-489C-91BE-A4CF60271DD2}" type="datetimeFigureOut">
              <a:rPr lang="fr-FR" smtClean="0"/>
              <a:t>25/02/2018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B3D0096-041A-4BB1-8098-A4EBB574CB7D}" type="slidenum">
              <a:rPr lang="fr-FR" smtClean="0"/>
              <a:t>‹N°›</a:t>
            </a:fld>
            <a:endParaRPr lang="fr-FR"/>
          </a:p>
        </p:txBody>
      </p:sp>
    </p:spTree>
    <p:extLst>
      <p:ext uri="{BB962C8B-B14F-4D97-AF65-F5344CB8AC3E}">
        <p14:creationId xmlns:p14="http://schemas.microsoft.com/office/powerpoint/2010/main" val="2486866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11B13-5517-489C-91BE-A4CF60271DD2}" type="datetimeFigureOut">
              <a:rPr lang="fr-FR" smtClean="0"/>
              <a:t>25/02/2018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3D0096-041A-4BB1-8098-A4EBB574CB7D}" type="slidenum">
              <a:rPr lang="fr-FR" smtClean="0"/>
              <a:t>‹N°›</a:t>
            </a:fld>
            <a:endParaRPr lang="fr-FR"/>
          </a:p>
        </p:txBody>
      </p:sp>
    </p:spTree>
    <p:extLst>
      <p:ext uri="{BB962C8B-B14F-4D97-AF65-F5344CB8AC3E}">
        <p14:creationId xmlns:p14="http://schemas.microsoft.com/office/powerpoint/2010/main" val="4124021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rct=j&amp;q=&amp;esrc=s&amp;source=images&amp;cd=&amp;cad=rja&amp;uact=8&amp;ved=0ahUKEwjRyt-txdXNAhUIJsAKHbQpAhEQjRwIBw&amp;url=http://www.scoop.it/t/autresverites/p/4020690064/2014/05/03/le-8eme-continent-depotoir-marin-en-plastique&amp;bvm=bv.126130881,d.ZGg&amp;psig=AFQjCNGeTn35YtGSJetda8zkspXy2YjtMg&amp;ust=1467574959350170"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741516" y="1356039"/>
            <a:ext cx="6277168" cy="1815882"/>
          </a:xfrm>
          <a:prstGeom prst="rect">
            <a:avLst/>
          </a:prstGeom>
          <a:noFill/>
        </p:spPr>
        <p:txBody>
          <a:bodyPr wrap="none" rtlCol="0">
            <a:spAutoFit/>
          </a:bodyPr>
          <a:lstStyle/>
          <a:p>
            <a:pPr algn="ctr"/>
            <a:r>
              <a:rPr lang="fr-FR" sz="2800" b="1" dirty="0"/>
              <a:t>Cycle 3   -   6ème</a:t>
            </a:r>
          </a:p>
          <a:p>
            <a:pPr algn="ctr"/>
            <a:r>
              <a:rPr lang="fr-FR" sz="2800" b="1" dirty="0"/>
              <a:t>Enseignement de sciences et </a:t>
            </a:r>
            <a:r>
              <a:rPr lang="fr-FR" sz="2800" b="1" dirty="0" smtClean="0"/>
              <a:t>technologie</a:t>
            </a:r>
          </a:p>
          <a:p>
            <a:pPr algn="ctr"/>
            <a:endParaRPr lang="fr-FR" sz="2800" b="1" dirty="0" smtClean="0"/>
          </a:p>
          <a:p>
            <a:pPr algn="ctr"/>
            <a:r>
              <a:rPr lang="fr-FR" sz="2800" b="1" dirty="0" smtClean="0"/>
              <a:t>Thème 1</a:t>
            </a:r>
            <a:endParaRPr lang="fr-FR" sz="2800" b="1" dirty="0"/>
          </a:p>
        </p:txBody>
      </p:sp>
      <p:grpSp>
        <p:nvGrpSpPr>
          <p:cNvPr id="5" name="Groupe 4">
            <a:extLst>
              <a:ext uri="{FF2B5EF4-FFF2-40B4-BE49-F238E27FC236}">
                <a16:creationId xmlns:a16="http://schemas.microsoft.com/office/drawing/2014/main" id="{C9EF719F-11C6-45EA-9BE8-FDE641541B81}"/>
              </a:ext>
            </a:extLst>
          </p:cNvPr>
          <p:cNvGrpSpPr/>
          <p:nvPr/>
        </p:nvGrpSpPr>
        <p:grpSpPr>
          <a:xfrm>
            <a:off x="4077054" y="3891473"/>
            <a:ext cx="5568881" cy="1518699"/>
            <a:chOff x="2737379" y="3925754"/>
            <a:chExt cx="5592309" cy="1727973"/>
          </a:xfrm>
        </p:grpSpPr>
        <p:sp>
          <p:nvSpPr>
            <p:cNvPr id="6" name="ZoneTexte 5">
              <a:extLst>
                <a:ext uri="{FF2B5EF4-FFF2-40B4-BE49-F238E27FC236}">
                  <a16:creationId xmlns:a16="http://schemas.microsoft.com/office/drawing/2014/main" id="{9BCF3425-C7B8-4DF9-8CC2-9F8C5762FAC5}"/>
                </a:ext>
              </a:extLst>
            </p:cNvPr>
            <p:cNvSpPr txBox="1"/>
            <p:nvPr/>
          </p:nvSpPr>
          <p:spPr>
            <a:xfrm>
              <a:off x="2741516" y="4020064"/>
              <a:ext cx="2879000" cy="315169"/>
            </a:xfrm>
            <a:prstGeom prst="rect">
              <a:avLst/>
            </a:prstGeom>
            <a:noFill/>
            <a:ln>
              <a:solidFill>
                <a:srgbClr val="0070C0"/>
              </a:solidFill>
            </a:ln>
          </p:spPr>
          <p:txBody>
            <a:bodyPr wrap="none" rtlCol="0">
              <a:spAutoFit/>
            </a:bodyPr>
            <a:lstStyle/>
            <a:p>
              <a:r>
                <a:rPr lang="fr-FR" sz="1200" dirty="0">
                  <a:solidFill>
                    <a:srgbClr val="0070C0"/>
                  </a:solidFill>
                </a:rPr>
                <a:t>Matière, </a:t>
              </a:r>
              <a:r>
                <a:rPr lang="fr-FR" sz="1200" dirty="0">
                  <a:solidFill>
                    <a:srgbClr val="00B0F0"/>
                  </a:solidFill>
                </a:rPr>
                <a:t>mouvement</a:t>
              </a:r>
              <a:r>
                <a:rPr lang="fr-FR" sz="1200" dirty="0">
                  <a:solidFill>
                    <a:srgbClr val="0070C0"/>
                  </a:solidFill>
                </a:rPr>
                <a:t>, </a:t>
              </a:r>
              <a:r>
                <a:rPr lang="fr-FR" sz="1200" dirty="0">
                  <a:solidFill>
                    <a:srgbClr val="7030A0"/>
                  </a:solidFill>
                </a:rPr>
                <a:t>énergie</a:t>
              </a:r>
              <a:r>
                <a:rPr lang="fr-FR" sz="1200" dirty="0">
                  <a:solidFill>
                    <a:srgbClr val="0070C0"/>
                  </a:solidFill>
                </a:rPr>
                <a:t>, information</a:t>
              </a:r>
            </a:p>
          </p:txBody>
        </p:sp>
        <p:sp>
          <p:nvSpPr>
            <p:cNvPr id="7" name="ZoneTexte 6">
              <a:extLst>
                <a:ext uri="{FF2B5EF4-FFF2-40B4-BE49-F238E27FC236}">
                  <a16:creationId xmlns:a16="http://schemas.microsoft.com/office/drawing/2014/main" id="{975FA1D9-E065-4FEC-A852-719C049FCCDF}"/>
                </a:ext>
              </a:extLst>
            </p:cNvPr>
            <p:cNvSpPr txBox="1"/>
            <p:nvPr/>
          </p:nvSpPr>
          <p:spPr>
            <a:xfrm>
              <a:off x="2741516" y="4435873"/>
              <a:ext cx="3738026" cy="315169"/>
            </a:xfrm>
            <a:prstGeom prst="rect">
              <a:avLst/>
            </a:prstGeom>
            <a:noFill/>
            <a:ln>
              <a:solidFill>
                <a:srgbClr val="FF0000"/>
              </a:solidFill>
            </a:ln>
          </p:spPr>
          <p:txBody>
            <a:bodyPr wrap="none" rtlCol="0">
              <a:spAutoFit/>
            </a:bodyPr>
            <a:lstStyle/>
            <a:p>
              <a:r>
                <a:rPr lang="fr-FR" sz="1200" dirty="0">
                  <a:solidFill>
                    <a:srgbClr val="FF0000"/>
                  </a:solidFill>
                </a:rPr>
                <a:t>Le vivant, sa diversité et les fonctions qui le caractérisent</a:t>
              </a:r>
            </a:p>
          </p:txBody>
        </p:sp>
        <p:sp>
          <p:nvSpPr>
            <p:cNvPr id="8" name="ZoneTexte 7">
              <a:extLst>
                <a:ext uri="{FF2B5EF4-FFF2-40B4-BE49-F238E27FC236}">
                  <a16:creationId xmlns:a16="http://schemas.microsoft.com/office/drawing/2014/main" id="{3544738E-64E3-4C66-B8D9-95474DCA63D1}"/>
                </a:ext>
              </a:extLst>
            </p:cNvPr>
            <p:cNvSpPr txBox="1"/>
            <p:nvPr/>
          </p:nvSpPr>
          <p:spPr>
            <a:xfrm>
              <a:off x="2741516" y="4845356"/>
              <a:ext cx="2139675" cy="315169"/>
            </a:xfrm>
            <a:prstGeom prst="rect">
              <a:avLst/>
            </a:prstGeom>
            <a:noFill/>
            <a:ln>
              <a:solidFill>
                <a:srgbClr val="00B050"/>
              </a:solidFill>
            </a:ln>
          </p:spPr>
          <p:txBody>
            <a:bodyPr wrap="none" rtlCol="0">
              <a:spAutoFit/>
            </a:bodyPr>
            <a:lstStyle/>
            <a:p>
              <a:r>
                <a:rPr lang="fr-FR" sz="1200" dirty="0">
                  <a:solidFill>
                    <a:srgbClr val="00B050"/>
                  </a:solidFill>
                </a:rPr>
                <a:t>Matériaux et objets techniques</a:t>
              </a:r>
            </a:p>
          </p:txBody>
        </p:sp>
        <p:sp>
          <p:nvSpPr>
            <p:cNvPr id="10" name="ZoneTexte 9">
              <a:extLst>
                <a:ext uri="{FF2B5EF4-FFF2-40B4-BE49-F238E27FC236}">
                  <a16:creationId xmlns:a16="http://schemas.microsoft.com/office/drawing/2014/main" id="{7A8A7F96-A864-4BDB-86A3-DFD04D6D516D}"/>
                </a:ext>
              </a:extLst>
            </p:cNvPr>
            <p:cNvSpPr txBox="1"/>
            <p:nvPr/>
          </p:nvSpPr>
          <p:spPr>
            <a:xfrm>
              <a:off x="2737379" y="5279560"/>
              <a:ext cx="3903185" cy="315169"/>
            </a:xfrm>
            <a:prstGeom prst="rect">
              <a:avLst/>
            </a:prstGeom>
            <a:noFill/>
            <a:ln>
              <a:solidFill>
                <a:schemeClr val="accent2">
                  <a:lumMod val="75000"/>
                </a:schemeClr>
              </a:solidFill>
            </a:ln>
          </p:spPr>
          <p:txBody>
            <a:bodyPr wrap="none" rtlCol="0">
              <a:spAutoFit/>
            </a:bodyPr>
            <a:lstStyle/>
            <a:p>
              <a:r>
                <a:rPr lang="fr-FR" sz="1200" dirty="0">
                  <a:solidFill>
                    <a:schemeClr val="accent2">
                      <a:lumMod val="75000"/>
                    </a:schemeClr>
                  </a:solidFill>
                </a:rPr>
                <a:t>La planète Terre. Les êtres vivants dans leur environnement</a:t>
              </a:r>
            </a:p>
          </p:txBody>
        </p:sp>
        <p:sp>
          <p:nvSpPr>
            <p:cNvPr id="11" name="ZoneTexte 10">
              <a:extLst>
                <a:ext uri="{FF2B5EF4-FFF2-40B4-BE49-F238E27FC236}">
                  <a16:creationId xmlns:a16="http://schemas.microsoft.com/office/drawing/2014/main" id="{D4756F04-E167-4226-9970-F6964042342A}"/>
                </a:ext>
              </a:extLst>
            </p:cNvPr>
            <p:cNvSpPr txBox="1"/>
            <p:nvPr/>
          </p:nvSpPr>
          <p:spPr>
            <a:xfrm>
              <a:off x="7137509" y="4622448"/>
              <a:ext cx="1192179" cy="315169"/>
            </a:xfrm>
            <a:prstGeom prst="rect">
              <a:avLst/>
            </a:prstGeom>
            <a:noFill/>
          </p:spPr>
          <p:txBody>
            <a:bodyPr wrap="none" rtlCol="0">
              <a:spAutoFit/>
            </a:bodyPr>
            <a:lstStyle/>
            <a:p>
              <a:r>
                <a:rPr lang="fr-FR" sz="1200" dirty="0"/>
                <a:t>code de couleur</a:t>
              </a:r>
            </a:p>
          </p:txBody>
        </p:sp>
        <p:sp>
          <p:nvSpPr>
            <p:cNvPr id="12" name="Accolade fermante 11">
              <a:extLst>
                <a:ext uri="{FF2B5EF4-FFF2-40B4-BE49-F238E27FC236}">
                  <a16:creationId xmlns:a16="http://schemas.microsoft.com/office/drawing/2014/main" id="{C4B78F59-E595-4885-9856-C8AE548044DA}"/>
                </a:ext>
              </a:extLst>
            </p:cNvPr>
            <p:cNvSpPr/>
            <p:nvPr/>
          </p:nvSpPr>
          <p:spPr>
            <a:xfrm>
              <a:off x="6742741" y="3925754"/>
              <a:ext cx="292591" cy="1727973"/>
            </a:xfrm>
            <a:prstGeom prst="rightBrace">
              <a:avLst>
                <a:gd name="adj1" fmla="val 45042"/>
                <a:gd name="adj2"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200"/>
            </a:p>
          </p:txBody>
        </p:sp>
      </p:grpSp>
    </p:spTree>
    <p:extLst>
      <p:ext uri="{BB962C8B-B14F-4D97-AF65-F5344CB8AC3E}">
        <p14:creationId xmlns:p14="http://schemas.microsoft.com/office/powerpoint/2010/main" val="1736724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185684" y="1042942"/>
            <a:ext cx="3120139" cy="276999"/>
          </a:xfrm>
          <a:prstGeom prst="rect">
            <a:avLst/>
          </a:prstGeom>
          <a:noFill/>
          <a:ln w="19050">
            <a:solidFill>
              <a:srgbClr val="00B050"/>
            </a:solidFill>
          </a:ln>
        </p:spPr>
        <p:txBody>
          <a:bodyPr wrap="square" rtlCol="0">
            <a:spAutoFit/>
          </a:bodyPr>
          <a:lstStyle/>
          <a:p>
            <a:r>
              <a:rPr lang="fr-FR" sz="1200" b="1" dirty="0">
                <a:solidFill>
                  <a:srgbClr val="00B050"/>
                </a:solidFill>
              </a:rPr>
              <a:t>Comment sont collectés les déchets urbains ?</a:t>
            </a:r>
          </a:p>
        </p:txBody>
      </p:sp>
      <p:sp>
        <p:nvSpPr>
          <p:cNvPr id="5" name="ZoneTexte 4">
            <a:hlinkClick r:id="rId2" action="ppaction://hlinksldjump"/>
          </p:cNvPr>
          <p:cNvSpPr txBox="1"/>
          <p:nvPr/>
        </p:nvSpPr>
        <p:spPr>
          <a:xfrm>
            <a:off x="4107463" y="2340006"/>
            <a:ext cx="3856953" cy="1323439"/>
          </a:xfrm>
          <a:prstGeom prst="rect">
            <a:avLst/>
          </a:prstGeom>
          <a:noFill/>
        </p:spPr>
        <p:txBody>
          <a:bodyPr wrap="none" rtlCol="0">
            <a:spAutoFit/>
          </a:bodyPr>
          <a:lstStyle/>
          <a:p>
            <a:pPr algn="ctr"/>
            <a:r>
              <a:rPr lang="fr-FR" sz="2000" b="1" dirty="0">
                <a:solidFill>
                  <a:srgbClr val="FF33CC"/>
                </a:solidFill>
              </a:rPr>
              <a:t>Comprendre notre environnement</a:t>
            </a:r>
          </a:p>
          <a:p>
            <a:pPr algn="ctr"/>
            <a:r>
              <a:rPr lang="fr-FR" sz="2000" b="1" dirty="0">
                <a:solidFill>
                  <a:srgbClr val="FF33CC"/>
                </a:solidFill>
              </a:rPr>
              <a:t> pour mieux se protéger</a:t>
            </a:r>
          </a:p>
          <a:p>
            <a:pPr algn="ctr"/>
            <a:r>
              <a:rPr lang="fr-FR" sz="2000" b="1" dirty="0">
                <a:solidFill>
                  <a:srgbClr val="FF33CC"/>
                </a:solidFill>
              </a:rPr>
              <a:t> contre nos déchets</a:t>
            </a:r>
          </a:p>
          <a:p>
            <a:pPr algn="ctr"/>
            <a:r>
              <a:rPr lang="fr-FR" sz="2000" b="1" dirty="0">
                <a:solidFill>
                  <a:srgbClr val="FF33CC"/>
                </a:solidFill>
              </a:rPr>
              <a:t> 6</a:t>
            </a:r>
            <a:r>
              <a:rPr lang="fr-FR" sz="2000" b="1" baseline="30000" dirty="0">
                <a:solidFill>
                  <a:srgbClr val="FF33CC"/>
                </a:solidFill>
              </a:rPr>
              <a:t>ème</a:t>
            </a:r>
            <a:r>
              <a:rPr lang="fr-FR" sz="2000" b="1" dirty="0">
                <a:solidFill>
                  <a:srgbClr val="FF33CC"/>
                </a:solidFill>
              </a:rPr>
              <a:t> </a:t>
            </a:r>
          </a:p>
        </p:txBody>
      </p:sp>
      <p:cxnSp>
        <p:nvCxnSpPr>
          <p:cNvPr id="10" name="Connecteur : en arc 9"/>
          <p:cNvCxnSpPr>
            <a:cxnSpLocks/>
          </p:cNvCxnSpPr>
          <p:nvPr/>
        </p:nvCxnSpPr>
        <p:spPr>
          <a:xfrm rot="5400000" flipH="1" flipV="1">
            <a:off x="6138537" y="1549653"/>
            <a:ext cx="894361" cy="535764"/>
          </a:xfrm>
          <a:prstGeom prst="curvedConnector3">
            <a:avLst>
              <a:gd name="adj1" fmla="val 50000"/>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4870446" y="381597"/>
            <a:ext cx="2882500" cy="461665"/>
          </a:xfrm>
          <a:prstGeom prst="rect">
            <a:avLst/>
          </a:prstGeom>
          <a:noFill/>
          <a:ln w="19050">
            <a:solidFill>
              <a:schemeClr val="accent2">
                <a:lumMod val="75000"/>
              </a:schemeClr>
            </a:solidFill>
          </a:ln>
        </p:spPr>
        <p:txBody>
          <a:bodyPr wrap="square" rtlCol="0">
            <a:spAutoFit/>
          </a:bodyPr>
          <a:lstStyle/>
          <a:p>
            <a:r>
              <a:rPr lang="fr-FR" sz="1200" b="1" dirty="0">
                <a:solidFill>
                  <a:schemeClr val="accent2">
                    <a:lumMod val="75000"/>
                  </a:schemeClr>
                </a:solidFill>
              </a:rPr>
              <a:t>Quels sont les effets des déchets sur notre environnement ?</a:t>
            </a:r>
          </a:p>
        </p:txBody>
      </p:sp>
      <p:cxnSp>
        <p:nvCxnSpPr>
          <p:cNvPr id="30" name="Connecteur : en arc 29"/>
          <p:cNvCxnSpPr>
            <a:cxnSpLocks/>
          </p:cNvCxnSpPr>
          <p:nvPr/>
        </p:nvCxnSpPr>
        <p:spPr>
          <a:xfrm rot="10800000">
            <a:off x="3705236" y="711319"/>
            <a:ext cx="1516708" cy="1449355"/>
          </a:xfrm>
          <a:prstGeom prst="curved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8760186" y="4462749"/>
            <a:ext cx="1752254" cy="461665"/>
          </a:xfrm>
          <a:prstGeom prst="rect">
            <a:avLst/>
          </a:prstGeom>
          <a:noFill/>
          <a:ln w="19050">
            <a:solidFill>
              <a:srgbClr val="00B050"/>
            </a:solidFill>
          </a:ln>
        </p:spPr>
        <p:txBody>
          <a:bodyPr wrap="square" rtlCol="0">
            <a:spAutoFit/>
          </a:bodyPr>
          <a:lstStyle/>
          <a:p>
            <a:r>
              <a:rPr lang="fr-FR" sz="1200" b="1" dirty="0">
                <a:solidFill>
                  <a:srgbClr val="00B050"/>
                </a:solidFill>
              </a:rPr>
              <a:t>Comment sont fabriqués les emballages ?</a:t>
            </a:r>
          </a:p>
        </p:txBody>
      </p:sp>
      <p:cxnSp>
        <p:nvCxnSpPr>
          <p:cNvPr id="58" name="Connecteur : en arc 57"/>
          <p:cNvCxnSpPr>
            <a:cxnSpLocks/>
          </p:cNvCxnSpPr>
          <p:nvPr/>
        </p:nvCxnSpPr>
        <p:spPr>
          <a:xfrm>
            <a:off x="7580943" y="3385226"/>
            <a:ext cx="1101738" cy="1077523"/>
          </a:xfrm>
          <a:prstGeom prst="curvedConnector3">
            <a:avLst>
              <a:gd name="adj1" fmla="val 50000"/>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eur : en arc 60"/>
          <p:cNvCxnSpPr>
            <a:cxnSpLocks/>
          </p:cNvCxnSpPr>
          <p:nvPr/>
        </p:nvCxnSpPr>
        <p:spPr>
          <a:xfrm rot="16200000" flipH="1">
            <a:off x="7282144" y="5470360"/>
            <a:ext cx="513577" cy="413642"/>
          </a:xfrm>
          <a:prstGeom prst="curvedConnector3">
            <a:avLst>
              <a:gd name="adj1" fmla="val 50000"/>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2" name="ZoneTexte 61"/>
          <p:cNvSpPr txBox="1"/>
          <p:nvPr/>
        </p:nvSpPr>
        <p:spPr>
          <a:xfrm>
            <a:off x="7338668" y="5933970"/>
            <a:ext cx="1820179" cy="430887"/>
          </a:xfrm>
          <a:prstGeom prst="rect">
            <a:avLst/>
          </a:prstGeom>
          <a:noFill/>
          <a:ln>
            <a:noFill/>
          </a:ln>
        </p:spPr>
        <p:txBody>
          <a:bodyPr wrap="square" rtlCol="0">
            <a:spAutoFit/>
          </a:bodyPr>
          <a:lstStyle/>
          <a:p>
            <a:r>
              <a:rPr lang="fr-FR" sz="1100" dirty="0">
                <a:solidFill>
                  <a:srgbClr val="00B050"/>
                </a:solidFill>
                <a:latin typeface="Calibri" pitchFamily="34" charset="0"/>
              </a:rPr>
              <a:t>Densité </a:t>
            </a:r>
          </a:p>
          <a:p>
            <a:r>
              <a:rPr lang="fr-FR" sz="1100" dirty="0">
                <a:solidFill>
                  <a:srgbClr val="00B050"/>
                </a:solidFill>
                <a:latin typeface="Calibri" pitchFamily="34" charset="0"/>
              </a:rPr>
              <a:t>Organigramme , algorithme</a:t>
            </a:r>
          </a:p>
        </p:txBody>
      </p:sp>
      <p:sp>
        <p:nvSpPr>
          <p:cNvPr id="82" name="ZoneTexte 81"/>
          <p:cNvSpPr txBox="1"/>
          <p:nvPr/>
        </p:nvSpPr>
        <p:spPr>
          <a:xfrm>
            <a:off x="1130596" y="2298356"/>
            <a:ext cx="2147607" cy="461665"/>
          </a:xfrm>
          <a:prstGeom prst="rect">
            <a:avLst/>
          </a:prstGeom>
          <a:noFill/>
          <a:ln w="19050">
            <a:solidFill>
              <a:srgbClr val="0070C0"/>
            </a:solidFill>
          </a:ln>
        </p:spPr>
        <p:txBody>
          <a:bodyPr wrap="square" rtlCol="0">
            <a:spAutoFit/>
          </a:bodyPr>
          <a:lstStyle/>
          <a:p>
            <a:r>
              <a:rPr lang="fr-FR" sz="1200" b="1" dirty="0">
                <a:solidFill>
                  <a:srgbClr val="0070C0"/>
                </a:solidFill>
              </a:rPr>
              <a:t>Comment rendre une eau sale plus propre ?</a:t>
            </a:r>
          </a:p>
        </p:txBody>
      </p:sp>
      <p:sp>
        <p:nvSpPr>
          <p:cNvPr id="86" name="ZoneTexte 85"/>
          <p:cNvSpPr txBox="1"/>
          <p:nvPr/>
        </p:nvSpPr>
        <p:spPr>
          <a:xfrm>
            <a:off x="793136" y="3259584"/>
            <a:ext cx="1649763" cy="938719"/>
          </a:xfrm>
          <a:prstGeom prst="rect">
            <a:avLst/>
          </a:prstGeom>
          <a:noFill/>
          <a:ln>
            <a:noFill/>
          </a:ln>
        </p:spPr>
        <p:txBody>
          <a:bodyPr wrap="square" rtlCol="0">
            <a:spAutoFit/>
          </a:bodyPr>
          <a:lstStyle/>
          <a:p>
            <a:r>
              <a:rPr lang="fr-FR" sz="1100" dirty="0">
                <a:solidFill>
                  <a:srgbClr val="0070C0"/>
                </a:solidFill>
                <a:latin typeface="Calibri" pitchFamily="34" charset="0"/>
              </a:rPr>
              <a:t>Types de mélanges</a:t>
            </a:r>
          </a:p>
          <a:p>
            <a:r>
              <a:rPr lang="fr-FR" sz="1100" dirty="0">
                <a:solidFill>
                  <a:srgbClr val="0070C0"/>
                </a:solidFill>
                <a:latin typeface="Calibri" pitchFamily="34" charset="0"/>
              </a:rPr>
              <a:t>Méthode de séparation :</a:t>
            </a:r>
          </a:p>
          <a:p>
            <a:r>
              <a:rPr lang="fr-FR" sz="1100" dirty="0">
                <a:solidFill>
                  <a:srgbClr val="0070C0"/>
                </a:solidFill>
                <a:latin typeface="Calibri" pitchFamily="34" charset="0"/>
              </a:rPr>
              <a:t>(décantation, filtration, évaporation)</a:t>
            </a:r>
          </a:p>
          <a:p>
            <a:r>
              <a:rPr lang="fr-FR" sz="1100" dirty="0">
                <a:solidFill>
                  <a:srgbClr val="0070C0"/>
                </a:solidFill>
                <a:latin typeface="Calibri" pitchFamily="34" charset="0"/>
              </a:rPr>
              <a:t>Substances dissoutes</a:t>
            </a:r>
          </a:p>
        </p:txBody>
      </p:sp>
      <p:cxnSp>
        <p:nvCxnSpPr>
          <p:cNvPr id="91" name="Connecteur : en arc 90"/>
          <p:cNvCxnSpPr>
            <a:cxnSpLocks/>
          </p:cNvCxnSpPr>
          <p:nvPr/>
        </p:nvCxnSpPr>
        <p:spPr>
          <a:xfrm rot="5400000">
            <a:off x="1514588" y="2828612"/>
            <a:ext cx="449818" cy="396488"/>
          </a:xfrm>
          <a:prstGeom prst="curvedConnector3">
            <a:avLst>
              <a:gd name="adj1" fmla="val 50000"/>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onnecteur : en arc 97"/>
          <p:cNvCxnSpPr>
            <a:cxnSpLocks/>
          </p:cNvCxnSpPr>
          <p:nvPr/>
        </p:nvCxnSpPr>
        <p:spPr>
          <a:xfrm rot="10800000">
            <a:off x="3306938" y="2477338"/>
            <a:ext cx="761763" cy="392330"/>
          </a:xfrm>
          <a:prstGeom prst="curvedConnector3">
            <a:avLst>
              <a:gd name="adj1" fmla="val 50000"/>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2" name="ZoneTexte 101"/>
          <p:cNvSpPr txBox="1"/>
          <p:nvPr/>
        </p:nvSpPr>
        <p:spPr>
          <a:xfrm>
            <a:off x="854696" y="1183229"/>
            <a:ext cx="2423507" cy="461665"/>
          </a:xfrm>
          <a:prstGeom prst="rect">
            <a:avLst/>
          </a:prstGeom>
          <a:noFill/>
          <a:ln w="19050">
            <a:solidFill>
              <a:srgbClr val="FF0000"/>
            </a:solidFill>
          </a:ln>
        </p:spPr>
        <p:txBody>
          <a:bodyPr wrap="square" rtlCol="0">
            <a:spAutoFit/>
          </a:bodyPr>
          <a:lstStyle/>
          <a:p>
            <a:r>
              <a:rPr lang="fr-FR" sz="1200" b="1" dirty="0">
                <a:solidFill>
                  <a:srgbClr val="FF0000"/>
                </a:solidFill>
              </a:rPr>
              <a:t>Comment distinguer les éléments vivants et non-vivants ?</a:t>
            </a:r>
          </a:p>
        </p:txBody>
      </p:sp>
      <p:cxnSp>
        <p:nvCxnSpPr>
          <p:cNvPr id="103" name="Connecteur : en arc 102"/>
          <p:cNvCxnSpPr>
            <a:cxnSpLocks/>
          </p:cNvCxnSpPr>
          <p:nvPr/>
        </p:nvCxnSpPr>
        <p:spPr>
          <a:xfrm rot="10800000">
            <a:off x="3344562" y="1601472"/>
            <a:ext cx="1057136" cy="647641"/>
          </a:xfrm>
          <a:prstGeom prst="curved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eur : en arc 58"/>
          <p:cNvCxnSpPr>
            <a:cxnSpLocks/>
          </p:cNvCxnSpPr>
          <p:nvPr/>
        </p:nvCxnSpPr>
        <p:spPr>
          <a:xfrm rot="5400000">
            <a:off x="3240709" y="3284747"/>
            <a:ext cx="1287234" cy="1284347"/>
          </a:xfrm>
          <a:prstGeom prst="curvedConnector3">
            <a:avLst>
              <a:gd name="adj1" fmla="val 50000"/>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5" name="ZoneTexte 64"/>
          <p:cNvSpPr txBox="1"/>
          <p:nvPr/>
        </p:nvSpPr>
        <p:spPr>
          <a:xfrm>
            <a:off x="1187233" y="5707192"/>
            <a:ext cx="2157329" cy="600164"/>
          </a:xfrm>
          <a:prstGeom prst="rect">
            <a:avLst/>
          </a:prstGeom>
          <a:noFill/>
          <a:ln>
            <a:noFill/>
          </a:ln>
        </p:spPr>
        <p:txBody>
          <a:bodyPr wrap="square" rtlCol="0">
            <a:spAutoFit/>
          </a:bodyPr>
          <a:lstStyle/>
          <a:p>
            <a:r>
              <a:rPr lang="fr-FR" sz="1100" dirty="0">
                <a:solidFill>
                  <a:srgbClr val="00B050"/>
                </a:solidFill>
                <a:latin typeface="Calibri" pitchFamily="34" charset="0"/>
              </a:rPr>
              <a:t>Organigramme , clé</a:t>
            </a:r>
          </a:p>
          <a:p>
            <a:r>
              <a:rPr lang="fr-FR" sz="1100" dirty="0">
                <a:solidFill>
                  <a:srgbClr val="00B050"/>
                </a:solidFill>
                <a:latin typeface="Calibri" pitchFamily="34" charset="0"/>
              </a:rPr>
              <a:t>Conduction électrique</a:t>
            </a:r>
          </a:p>
          <a:p>
            <a:r>
              <a:rPr lang="fr-FR" sz="1100" dirty="0">
                <a:solidFill>
                  <a:srgbClr val="00B050"/>
                </a:solidFill>
                <a:latin typeface="Calibri" pitchFamily="34" charset="0"/>
              </a:rPr>
              <a:t>Densité différentes</a:t>
            </a:r>
          </a:p>
        </p:txBody>
      </p:sp>
      <p:cxnSp>
        <p:nvCxnSpPr>
          <p:cNvPr id="66" name="Connecteur : en arc 65"/>
          <p:cNvCxnSpPr>
            <a:cxnSpLocks/>
          </p:cNvCxnSpPr>
          <p:nvPr/>
        </p:nvCxnSpPr>
        <p:spPr>
          <a:xfrm rot="5400000">
            <a:off x="1995414" y="5256276"/>
            <a:ext cx="495630" cy="383230"/>
          </a:xfrm>
          <a:prstGeom prst="curvedConnector3">
            <a:avLst>
              <a:gd name="adj1" fmla="val 50000"/>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eur : en arc 75"/>
          <p:cNvCxnSpPr>
            <a:cxnSpLocks/>
          </p:cNvCxnSpPr>
          <p:nvPr/>
        </p:nvCxnSpPr>
        <p:spPr>
          <a:xfrm flipV="1">
            <a:off x="7332111" y="1694751"/>
            <a:ext cx="702528" cy="556801"/>
          </a:xfrm>
          <a:prstGeom prst="curvedConnector3">
            <a:avLst>
              <a:gd name="adj1" fmla="val 50000"/>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0" name="ZoneTexte 89"/>
          <p:cNvSpPr txBox="1"/>
          <p:nvPr/>
        </p:nvSpPr>
        <p:spPr>
          <a:xfrm>
            <a:off x="8163843" y="1495597"/>
            <a:ext cx="2251317" cy="276999"/>
          </a:xfrm>
          <a:prstGeom prst="rect">
            <a:avLst/>
          </a:prstGeom>
          <a:noFill/>
          <a:ln w="19050">
            <a:solidFill>
              <a:srgbClr val="00B050"/>
            </a:solidFill>
          </a:ln>
        </p:spPr>
        <p:txBody>
          <a:bodyPr wrap="square" rtlCol="0">
            <a:spAutoFit/>
          </a:bodyPr>
          <a:lstStyle/>
          <a:p>
            <a:r>
              <a:rPr lang="fr-FR" sz="1200" b="1" dirty="0">
                <a:solidFill>
                  <a:srgbClr val="00B050"/>
                </a:solidFill>
              </a:rPr>
              <a:t>Comment réduire les déchets ?</a:t>
            </a:r>
          </a:p>
        </p:txBody>
      </p:sp>
      <p:sp>
        <p:nvSpPr>
          <p:cNvPr id="70" name="ZoneTexte 69"/>
          <p:cNvSpPr txBox="1"/>
          <p:nvPr/>
        </p:nvSpPr>
        <p:spPr>
          <a:xfrm>
            <a:off x="1168123" y="4649452"/>
            <a:ext cx="2572846" cy="461665"/>
          </a:xfrm>
          <a:prstGeom prst="rect">
            <a:avLst/>
          </a:prstGeom>
          <a:noFill/>
          <a:ln w="19050">
            <a:solidFill>
              <a:srgbClr val="00B050"/>
            </a:solidFill>
          </a:ln>
        </p:spPr>
        <p:txBody>
          <a:bodyPr wrap="square" rtlCol="0">
            <a:spAutoFit/>
          </a:bodyPr>
          <a:lstStyle/>
          <a:p>
            <a:r>
              <a:rPr lang="fr-FR" sz="1200" b="1" dirty="0">
                <a:solidFill>
                  <a:srgbClr val="00B050"/>
                </a:solidFill>
              </a:rPr>
              <a:t>Comment trier les déchets récoltés ?</a:t>
            </a:r>
          </a:p>
          <a:p>
            <a:r>
              <a:rPr lang="fr-FR" sz="1200" b="1" dirty="0">
                <a:solidFill>
                  <a:srgbClr val="00B050"/>
                </a:solidFill>
              </a:rPr>
              <a:t>(les familles de matériaux)</a:t>
            </a:r>
          </a:p>
        </p:txBody>
      </p:sp>
      <p:cxnSp>
        <p:nvCxnSpPr>
          <p:cNvPr id="72" name="Connecteur : en arc 71"/>
          <p:cNvCxnSpPr>
            <a:cxnSpLocks/>
          </p:cNvCxnSpPr>
          <p:nvPr/>
        </p:nvCxnSpPr>
        <p:spPr>
          <a:xfrm rot="5400000">
            <a:off x="4515074" y="3827795"/>
            <a:ext cx="1016401" cy="510206"/>
          </a:xfrm>
          <a:prstGeom prst="curvedConnector3">
            <a:avLst>
              <a:gd name="adj1" fmla="val 50000"/>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4" name="ZoneTexte 73"/>
          <p:cNvSpPr txBox="1"/>
          <p:nvPr/>
        </p:nvSpPr>
        <p:spPr>
          <a:xfrm>
            <a:off x="4401698" y="4644851"/>
            <a:ext cx="1886210" cy="461665"/>
          </a:xfrm>
          <a:prstGeom prst="rect">
            <a:avLst/>
          </a:prstGeom>
          <a:noFill/>
          <a:ln w="19050">
            <a:solidFill>
              <a:srgbClr val="00B050"/>
            </a:solidFill>
          </a:ln>
        </p:spPr>
        <p:txBody>
          <a:bodyPr wrap="square" rtlCol="0">
            <a:spAutoFit/>
          </a:bodyPr>
          <a:lstStyle/>
          <a:p>
            <a:r>
              <a:rPr lang="fr-FR" sz="1200" b="1" dirty="0">
                <a:solidFill>
                  <a:srgbClr val="00B050"/>
                </a:solidFill>
              </a:rPr>
              <a:t>Comment distinguer les matériaux métalliques ?</a:t>
            </a:r>
          </a:p>
        </p:txBody>
      </p:sp>
      <p:sp>
        <p:nvSpPr>
          <p:cNvPr id="77" name="ZoneTexte 76"/>
          <p:cNvSpPr txBox="1"/>
          <p:nvPr/>
        </p:nvSpPr>
        <p:spPr>
          <a:xfrm>
            <a:off x="3950453" y="5620438"/>
            <a:ext cx="2310262" cy="938719"/>
          </a:xfrm>
          <a:prstGeom prst="rect">
            <a:avLst/>
          </a:prstGeom>
          <a:noFill/>
          <a:ln>
            <a:noFill/>
          </a:ln>
        </p:spPr>
        <p:txBody>
          <a:bodyPr wrap="square" rtlCol="0">
            <a:spAutoFit/>
          </a:bodyPr>
          <a:lstStyle/>
          <a:p>
            <a:r>
              <a:rPr lang="fr-FR" sz="1100" dirty="0">
                <a:solidFill>
                  <a:srgbClr val="00B050"/>
                </a:solidFill>
                <a:latin typeface="Calibri" pitchFamily="34" charset="0"/>
              </a:rPr>
              <a:t>Couleurs </a:t>
            </a:r>
          </a:p>
          <a:p>
            <a:r>
              <a:rPr lang="fr-FR" sz="1100" dirty="0">
                <a:solidFill>
                  <a:srgbClr val="00B050"/>
                </a:solidFill>
                <a:latin typeface="Calibri" pitchFamily="34" charset="0"/>
              </a:rPr>
              <a:t>Propriété magnétique</a:t>
            </a:r>
          </a:p>
          <a:p>
            <a:r>
              <a:rPr lang="fr-FR" sz="1100" dirty="0">
                <a:solidFill>
                  <a:srgbClr val="00B050"/>
                </a:solidFill>
                <a:latin typeface="Calibri" pitchFamily="34" charset="0"/>
              </a:rPr>
              <a:t>Mesure de masse (d’objet de volume identique)  Densité</a:t>
            </a:r>
          </a:p>
          <a:p>
            <a:r>
              <a:rPr lang="fr-FR" sz="1100" dirty="0">
                <a:solidFill>
                  <a:srgbClr val="00B050"/>
                </a:solidFill>
                <a:latin typeface="Calibri" pitchFamily="34" charset="0"/>
              </a:rPr>
              <a:t>Organigramme, algorithme</a:t>
            </a:r>
          </a:p>
        </p:txBody>
      </p:sp>
      <p:cxnSp>
        <p:nvCxnSpPr>
          <p:cNvPr id="95" name="Connecteur : en arc 94"/>
          <p:cNvCxnSpPr>
            <a:cxnSpLocks/>
          </p:cNvCxnSpPr>
          <p:nvPr/>
        </p:nvCxnSpPr>
        <p:spPr>
          <a:xfrm flipV="1">
            <a:off x="8040080" y="2278016"/>
            <a:ext cx="960226" cy="434919"/>
          </a:xfrm>
          <a:prstGeom prst="curvedConnector3">
            <a:avLst>
              <a:gd name="adj1" fmla="val 50000"/>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6" name="ZoneTexte 95"/>
          <p:cNvSpPr txBox="1"/>
          <p:nvPr/>
        </p:nvSpPr>
        <p:spPr>
          <a:xfrm>
            <a:off x="9075971" y="2189424"/>
            <a:ext cx="2307010" cy="461665"/>
          </a:xfrm>
          <a:prstGeom prst="rect">
            <a:avLst/>
          </a:prstGeom>
          <a:noFill/>
          <a:ln w="19050">
            <a:solidFill>
              <a:srgbClr val="00B050"/>
            </a:solidFill>
          </a:ln>
        </p:spPr>
        <p:txBody>
          <a:bodyPr wrap="square" rtlCol="0">
            <a:spAutoFit/>
          </a:bodyPr>
          <a:lstStyle/>
          <a:p>
            <a:r>
              <a:rPr lang="fr-FR" sz="1200" b="1" dirty="0">
                <a:solidFill>
                  <a:srgbClr val="00B050"/>
                </a:solidFill>
              </a:rPr>
              <a:t>Comment trier et recycler nos déchets ?</a:t>
            </a:r>
          </a:p>
        </p:txBody>
      </p:sp>
      <p:cxnSp>
        <p:nvCxnSpPr>
          <p:cNvPr id="99" name="Connecteur : en arc 98"/>
          <p:cNvCxnSpPr>
            <a:cxnSpLocks/>
          </p:cNvCxnSpPr>
          <p:nvPr/>
        </p:nvCxnSpPr>
        <p:spPr>
          <a:xfrm rot="16200000" flipH="1">
            <a:off x="6307295" y="3845689"/>
            <a:ext cx="1161669" cy="667789"/>
          </a:xfrm>
          <a:prstGeom prst="curvedConnector3">
            <a:avLst>
              <a:gd name="adj1" fmla="val 50000"/>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4" name="ZoneTexte 103"/>
          <p:cNvSpPr txBox="1"/>
          <p:nvPr/>
        </p:nvSpPr>
        <p:spPr>
          <a:xfrm>
            <a:off x="6526955" y="4862576"/>
            <a:ext cx="1735067" cy="461665"/>
          </a:xfrm>
          <a:prstGeom prst="rect">
            <a:avLst/>
          </a:prstGeom>
          <a:noFill/>
          <a:ln w="19050">
            <a:solidFill>
              <a:srgbClr val="00B050"/>
            </a:solidFill>
          </a:ln>
        </p:spPr>
        <p:txBody>
          <a:bodyPr wrap="square" rtlCol="0">
            <a:spAutoFit/>
          </a:bodyPr>
          <a:lstStyle/>
          <a:p>
            <a:r>
              <a:rPr lang="fr-FR" sz="1200" b="1" dirty="0">
                <a:solidFill>
                  <a:srgbClr val="00B050"/>
                </a:solidFill>
              </a:rPr>
              <a:t>Comment distinguer les matériaux plastiques ?</a:t>
            </a:r>
          </a:p>
        </p:txBody>
      </p:sp>
      <p:cxnSp>
        <p:nvCxnSpPr>
          <p:cNvPr id="109" name="Connecteur : en arc 108"/>
          <p:cNvCxnSpPr>
            <a:cxnSpLocks/>
          </p:cNvCxnSpPr>
          <p:nvPr/>
        </p:nvCxnSpPr>
        <p:spPr>
          <a:xfrm rot="5400000">
            <a:off x="4739042" y="5265578"/>
            <a:ext cx="510970" cy="383579"/>
          </a:xfrm>
          <a:prstGeom prst="curvedConnector3">
            <a:avLst>
              <a:gd name="adj1" fmla="val 50000"/>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eur : en arc 77"/>
          <p:cNvCxnSpPr>
            <a:cxnSpLocks/>
          </p:cNvCxnSpPr>
          <p:nvPr/>
        </p:nvCxnSpPr>
        <p:spPr>
          <a:xfrm>
            <a:off x="9406015" y="5034630"/>
            <a:ext cx="460596" cy="255051"/>
          </a:xfrm>
          <a:prstGeom prst="curvedConnector3">
            <a:avLst>
              <a:gd name="adj1" fmla="val 50000"/>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9" name="ZoneTexte 78"/>
          <p:cNvSpPr txBox="1"/>
          <p:nvPr/>
        </p:nvSpPr>
        <p:spPr>
          <a:xfrm>
            <a:off x="9866611" y="5206851"/>
            <a:ext cx="1517433" cy="600164"/>
          </a:xfrm>
          <a:prstGeom prst="rect">
            <a:avLst/>
          </a:prstGeom>
          <a:noFill/>
          <a:ln>
            <a:noFill/>
          </a:ln>
        </p:spPr>
        <p:txBody>
          <a:bodyPr wrap="square" rtlCol="0">
            <a:spAutoFit/>
          </a:bodyPr>
          <a:lstStyle/>
          <a:p>
            <a:r>
              <a:rPr lang="fr-FR" sz="1100" dirty="0">
                <a:solidFill>
                  <a:srgbClr val="00B050"/>
                </a:solidFill>
                <a:latin typeface="Calibri" pitchFamily="34" charset="0"/>
              </a:rPr>
              <a:t>l’acier, le plastique, </a:t>
            </a:r>
          </a:p>
          <a:p>
            <a:r>
              <a:rPr lang="fr-FR" sz="1100" dirty="0">
                <a:solidFill>
                  <a:srgbClr val="00B050"/>
                </a:solidFill>
                <a:latin typeface="Calibri" pitchFamily="34" charset="0"/>
              </a:rPr>
              <a:t>le verre, le carton, </a:t>
            </a:r>
          </a:p>
          <a:p>
            <a:r>
              <a:rPr lang="fr-FR" sz="1100" dirty="0">
                <a:solidFill>
                  <a:srgbClr val="00B050"/>
                </a:solidFill>
                <a:latin typeface="Calibri" pitchFamily="34" charset="0"/>
              </a:rPr>
              <a:t>le papier, l’aluminium,</a:t>
            </a:r>
          </a:p>
        </p:txBody>
      </p:sp>
      <p:sp>
        <p:nvSpPr>
          <p:cNvPr id="43" name="ZoneTexte 42"/>
          <p:cNvSpPr txBox="1"/>
          <p:nvPr/>
        </p:nvSpPr>
        <p:spPr>
          <a:xfrm>
            <a:off x="8980633" y="3287572"/>
            <a:ext cx="2307010" cy="461665"/>
          </a:xfrm>
          <a:prstGeom prst="rect">
            <a:avLst/>
          </a:prstGeom>
          <a:noFill/>
          <a:ln w="19050">
            <a:solidFill>
              <a:srgbClr val="00B050"/>
            </a:solidFill>
          </a:ln>
        </p:spPr>
        <p:txBody>
          <a:bodyPr wrap="square" rtlCol="0">
            <a:spAutoFit/>
          </a:bodyPr>
          <a:lstStyle/>
          <a:p>
            <a:r>
              <a:rPr lang="fr-FR" sz="1200" b="1" dirty="0">
                <a:solidFill>
                  <a:srgbClr val="00B050"/>
                </a:solidFill>
              </a:rPr>
              <a:t>Pourquoi les déchets sont-ils liés à nos activités humaines ?</a:t>
            </a:r>
          </a:p>
        </p:txBody>
      </p:sp>
      <p:cxnSp>
        <p:nvCxnSpPr>
          <p:cNvPr id="44" name="Connecteur : en arc 43"/>
          <p:cNvCxnSpPr>
            <a:cxnSpLocks/>
          </p:cNvCxnSpPr>
          <p:nvPr/>
        </p:nvCxnSpPr>
        <p:spPr>
          <a:xfrm>
            <a:off x="7843248" y="3008430"/>
            <a:ext cx="986479" cy="566267"/>
          </a:xfrm>
          <a:prstGeom prst="curvedConnector3">
            <a:avLst>
              <a:gd name="adj1" fmla="val 50000"/>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0" name="ZoneTexte 49"/>
          <p:cNvSpPr txBox="1"/>
          <p:nvPr/>
        </p:nvSpPr>
        <p:spPr>
          <a:xfrm>
            <a:off x="1142842" y="344791"/>
            <a:ext cx="2423507" cy="461665"/>
          </a:xfrm>
          <a:prstGeom prst="rect">
            <a:avLst/>
          </a:prstGeom>
          <a:noFill/>
          <a:ln w="19050">
            <a:solidFill>
              <a:srgbClr val="FF0000"/>
            </a:solidFill>
          </a:ln>
        </p:spPr>
        <p:txBody>
          <a:bodyPr wrap="square" rtlCol="0">
            <a:spAutoFit/>
          </a:bodyPr>
          <a:lstStyle/>
          <a:p>
            <a:r>
              <a:rPr lang="fr-FR" sz="1200" b="1" dirty="0">
                <a:solidFill>
                  <a:srgbClr val="FF0000"/>
                </a:solidFill>
              </a:rPr>
              <a:t>Comment se décompose la matière organique ?</a:t>
            </a:r>
          </a:p>
        </p:txBody>
      </p:sp>
      <p:cxnSp>
        <p:nvCxnSpPr>
          <p:cNvPr id="53" name="Connecteur : en arc 52"/>
          <p:cNvCxnSpPr>
            <a:cxnSpLocks/>
          </p:cNvCxnSpPr>
          <p:nvPr/>
        </p:nvCxnSpPr>
        <p:spPr>
          <a:xfrm rot="16200000" flipV="1">
            <a:off x="4646540" y="1313648"/>
            <a:ext cx="1265753" cy="485798"/>
          </a:xfrm>
          <a:prstGeom prst="curvedConnector3">
            <a:avLst>
              <a:gd name="adj1" fmla="val 50000"/>
            </a:avLst>
          </a:prstGeom>
          <a:ln w="127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D88AAB5F-957E-4112-9EF1-7CF569AC674A}"/>
              </a:ext>
            </a:extLst>
          </p:cNvPr>
          <p:cNvSpPr txBox="1"/>
          <p:nvPr/>
        </p:nvSpPr>
        <p:spPr>
          <a:xfrm>
            <a:off x="10967683" y="6312936"/>
            <a:ext cx="639919" cy="246221"/>
          </a:xfrm>
          <a:prstGeom prst="rect">
            <a:avLst/>
          </a:prstGeom>
          <a:noFill/>
          <a:ln w="9525">
            <a:solidFill>
              <a:srgbClr val="FF33CC"/>
            </a:solidFill>
          </a:ln>
        </p:spPr>
        <p:txBody>
          <a:bodyPr wrap="none" rtlCol="0">
            <a:spAutoFit/>
          </a:bodyPr>
          <a:lstStyle/>
          <a:p>
            <a:r>
              <a:rPr lang="fr-FR" sz="1000" b="1" dirty="0">
                <a:solidFill>
                  <a:srgbClr val="FF33CC"/>
                </a:solidFill>
              </a:rPr>
              <a:t>Thème 1</a:t>
            </a:r>
          </a:p>
        </p:txBody>
      </p:sp>
      <p:sp>
        <p:nvSpPr>
          <p:cNvPr id="38" name="ZoneTexte 37">
            <a:hlinkClick r:id="rId3" action="ppaction://hlinksldjump"/>
            <a:extLst>
              <a:ext uri="{FF2B5EF4-FFF2-40B4-BE49-F238E27FC236}">
                <a16:creationId xmlns:a16="http://schemas.microsoft.com/office/drawing/2014/main" id="{49D3D018-DAB6-4993-B7C8-39D4F2AE2AE9}"/>
              </a:ext>
            </a:extLst>
          </p:cNvPr>
          <p:cNvSpPr txBox="1"/>
          <p:nvPr/>
        </p:nvSpPr>
        <p:spPr>
          <a:xfrm>
            <a:off x="9636313" y="6449038"/>
            <a:ext cx="1261884" cy="246221"/>
          </a:xfrm>
          <a:prstGeom prst="rect">
            <a:avLst/>
          </a:prstGeom>
          <a:noFill/>
        </p:spPr>
        <p:txBody>
          <a:bodyPr wrap="none" rtlCol="0">
            <a:spAutoFit/>
          </a:bodyPr>
          <a:lstStyle/>
          <a:p>
            <a:r>
              <a:rPr lang="fr-FR" sz="1000" b="1" dirty="0"/>
              <a:t>Retour code couleur</a:t>
            </a:r>
          </a:p>
        </p:txBody>
      </p:sp>
    </p:spTree>
    <p:extLst>
      <p:ext uri="{BB962C8B-B14F-4D97-AF65-F5344CB8AC3E}">
        <p14:creationId xmlns:p14="http://schemas.microsoft.com/office/powerpoint/2010/main" val="144132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wipe(down)">
                                      <p:cBhvr>
                                        <p:cTn id="14" dur="500"/>
                                        <p:tgtEl>
                                          <p:spTgt spid="50"/>
                                        </p:tgtEl>
                                      </p:cBhvr>
                                    </p:animEffect>
                                  </p:childTnLst>
                                </p:cTn>
                              </p:par>
                              <p:par>
                                <p:cTn id="15" presetID="22" presetClass="entr" presetSubtype="4"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103"/>
                                        </p:tgtEl>
                                        <p:attrNameLst>
                                          <p:attrName>style.visibility</p:attrName>
                                        </p:attrNameLst>
                                      </p:cBhvr>
                                      <p:to>
                                        <p:strVal val="visible"/>
                                      </p:to>
                                    </p:set>
                                    <p:animEffect transition="in" filter="wipe(down)">
                                      <p:cBhvr>
                                        <p:cTn id="21" dur="500"/>
                                        <p:tgtEl>
                                          <p:spTgt spid="10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
                                        </p:tgtEl>
                                        <p:attrNameLst>
                                          <p:attrName>style.visibility</p:attrName>
                                        </p:attrNameLst>
                                      </p:cBhvr>
                                      <p:to>
                                        <p:strVal val="visible"/>
                                      </p:to>
                                    </p:set>
                                    <p:animEffect transition="in" filter="wipe(down)">
                                      <p:cBhvr>
                                        <p:cTn id="24" dur="500"/>
                                        <p:tgtEl>
                                          <p:spTgt spid="102"/>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98"/>
                                        </p:tgtEl>
                                        <p:attrNameLst>
                                          <p:attrName>style.visibility</p:attrName>
                                        </p:attrNameLst>
                                      </p:cBhvr>
                                      <p:to>
                                        <p:strVal val="visible"/>
                                      </p:to>
                                    </p:set>
                                    <p:animEffect transition="in" filter="wipe(down)">
                                      <p:cBhvr>
                                        <p:cTn id="28" dur="500"/>
                                        <p:tgtEl>
                                          <p:spTgt spid="9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wipe(down)">
                                      <p:cBhvr>
                                        <p:cTn id="31" dur="500"/>
                                        <p:tgtEl>
                                          <p:spTgt spid="82"/>
                                        </p:tgtEl>
                                      </p:cBhvr>
                                    </p:animEffect>
                                  </p:childTnLst>
                                </p:cTn>
                              </p:par>
                              <p:par>
                                <p:cTn id="32" presetID="22" presetClass="entr" presetSubtype="4" fill="hold" nodeType="with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wipe(down)">
                                      <p:cBhvr>
                                        <p:cTn id="34" dur="500"/>
                                        <p:tgtEl>
                                          <p:spTgt spid="9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wipe(down)">
                                      <p:cBhvr>
                                        <p:cTn id="37" dur="500"/>
                                        <p:tgtEl>
                                          <p:spTgt spid="86"/>
                                        </p:tgtEl>
                                      </p:cBhvr>
                                    </p:animEffect>
                                  </p:childTnLst>
                                </p:cTn>
                              </p:par>
                            </p:childTnLst>
                          </p:cTn>
                        </p:par>
                        <p:par>
                          <p:cTn id="38" fill="hold">
                            <p:stCondLst>
                              <p:cond delay="2000"/>
                            </p:stCondLst>
                            <p:childTnLst>
                              <p:par>
                                <p:cTn id="39" presetID="22" presetClass="entr" presetSubtype="1"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wipe(up)">
                                      <p:cBhvr>
                                        <p:cTn id="41" dur="500"/>
                                        <p:tgtEl>
                                          <p:spTgt spid="59"/>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wipe(up)">
                                      <p:cBhvr>
                                        <p:cTn id="44" dur="500"/>
                                        <p:tgtEl>
                                          <p:spTgt spid="70"/>
                                        </p:tgtEl>
                                      </p:cBhvr>
                                    </p:animEffect>
                                  </p:childTnLst>
                                </p:cTn>
                              </p:par>
                              <p:par>
                                <p:cTn id="45" presetID="22" presetClass="entr" presetSubtype="1" fill="hold" nodeType="with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wipe(up)">
                                      <p:cBhvr>
                                        <p:cTn id="47" dur="500"/>
                                        <p:tgtEl>
                                          <p:spTgt spid="66"/>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2500"/>
                            </p:stCondLst>
                            <p:childTnLst>
                              <p:par>
                                <p:cTn id="52" presetID="22" presetClass="entr" presetSubtype="1"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wipe(up)">
                                      <p:cBhvr>
                                        <p:cTn id="54" dur="500"/>
                                        <p:tgtEl>
                                          <p:spTgt spid="72"/>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wipe(up)">
                                      <p:cBhvr>
                                        <p:cTn id="57" dur="500"/>
                                        <p:tgtEl>
                                          <p:spTgt spid="74"/>
                                        </p:tgtEl>
                                      </p:cBhvr>
                                    </p:animEffect>
                                  </p:childTnLst>
                                </p:cTn>
                              </p:par>
                              <p:par>
                                <p:cTn id="58" presetID="22" presetClass="entr" presetSubtype="1" fill="hold" nodeType="withEffect">
                                  <p:stCondLst>
                                    <p:cond delay="0"/>
                                  </p:stCondLst>
                                  <p:childTnLst>
                                    <p:set>
                                      <p:cBhvr>
                                        <p:cTn id="59" dur="1" fill="hold">
                                          <p:stCondLst>
                                            <p:cond delay="0"/>
                                          </p:stCondLst>
                                        </p:cTn>
                                        <p:tgtEl>
                                          <p:spTgt spid="109"/>
                                        </p:tgtEl>
                                        <p:attrNameLst>
                                          <p:attrName>style.visibility</p:attrName>
                                        </p:attrNameLst>
                                      </p:cBhvr>
                                      <p:to>
                                        <p:strVal val="visible"/>
                                      </p:to>
                                    </p:set>
                                    <p:animEffect transition="in" filter="wipe(up)">
                                      <p:cBhvr>
                                        <p:cTn id="60" dur="500"/>
                                        <p:tgtEl>
                                          <p:spTgt spid="109"/>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wipe(up)">
                                      <p:cBhvr>
                                        <p:cTn id="63" dur="500"/>
                                        <p:tgtEl>
                                          <p:spTgt spid="77"/>
                                        </p:tgtEl>
                                      </p:cBhvr>
                                    </p:animEffect>
                                  </p:childTnLst>
                                </p:cTn>
                              </p:par>
                            </p:childTnLst>
                          </p:cTn>
                        </p:par>
                        <p:par>
                          <p:cTn id="64" fill="hold">
                            <p:stCondLst>
                              <p:cond delay="3000"/>
                            </p:stCondLst>
                            <p:childTnLst>
                              <p:par>
                                <p:cTn id="65" presetID="22" presetClass="entr" presetSubtype="1" fill="hold" nodeType="afterEffect">
                                  <p:stCondLst>
                                    <p:cond delay="0"/>
                                  </p:stCondLst>
                                  <p:childTnLst>
                                    <p:set>
                                      <p:cBhvr>
                                        <p:cTn id="66" dur="1" fill="hold">
                                          <p:stCondLst>
                                            <p:cond delay="0"/>
                                          </p:stCondLst>
                                        </p:cTn>
                                        <p:tgtEl>
                                          <p:spTgt spid="99"/>
                                        </p:tgtEl>
                                        <p:attrNameLst>
                                          <p:attrName>style.visibility</p:attrName>
                                        </p:attrNameLst>
                                      </p:cBhvr>
                                      <p:to>
                                        <p:strVal val="visible"/>
                                      </p:to>
                                    </p:set>
                                    <p:animEffect transition="in" filter="wipe(up)">
                                      <p:cBhvr>
                                        <p:cTn id="67" dur="500"/>
                                        <p:tgtEl>
                                          <p:spTgt spid="99"/>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104"/>
                                        </p:tgtEl>
                                        <p:attrNameLst>
                                          <p:attrName>style.visibility</p:attrName>
                                        </p:attrNameLst>
                                      </p:cBhvr>
                                      <p:to>
                                        <p:strVal val="visible"/>
                                      </p:to>
                                    </p:set>
                                    <p:animEffect transition="in" filter="wipe(up)">
                                      <p:cBhvr>
                                        <p:cTn id="70" dur="500"/>
                                        <p:tgtEl>
                                          <p:spTgt spid="104"/>
                                        </p:tgtEl>
                                      </p:cBhvr>
                                    </p:animEffect>
                                  </p:childTnLst>
                                </p:cTn>
                              </p:par>
                              <p:par>
                                <p:cTn id="71" presetID="22" presetClass="entr" presetSubtype="1" fill="hold"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up)">
                                      <p:cBhvr>
                                        <p:cTn id="73" dur="500"/>
                                        <p:tgtEl>
                                          <p:spTgt spid="61"/>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wipe(up)">
                                      <p:cBhvr>
                                        <p:cTn id="76" dur="500"/>
                                        <p:tgtEl>
                                          <p:spTgt spid="62"/>
                                        </p:tgtEl>
                                      </p:cBhvr>
                                    </p:animEffect>
                                  </p:childTnLst>
                                </p:cTn>
                              </p:par>
                            </p:childTnLst>
                          </p:cTn>
                        </p:par>
                        <p:par>
                          <p:cTn id="77" fill="hold">
                            <p:stCondLst>
                              <p:cond delay="3500"/>
                            </p:stCondLst>
                            <p:childTnLst>
                              <p:par>
                                <p:cTn id="78" presetID="22" presetClass="entr" presetSubtype="1" fill="hold" nodeType="after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wipe(up)">
                                      <p:cBhvr>
                                        <p:cTn id="80" dur="500"/>
                                        <p:tgtEl>
                                          <p:spTgt spid="58"/>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up)">
                                      <p:cBhvr>
                                        <p:cTn id="83" dur="500"/>
                                        <p:tgtEl>
                                          <p:spTgt spid="32"/>
                                        </p:tgtEl>
                                      </p:cBhvr>
                                    </p:animEffect>
                                  </p:childTnLst>
                                </p:cTn>
                              </p:par>
                              <p:par>
                                <p:cTn id="84" presetID="22" presetClass="entr" presetSubtype="1" fill="hold" nodeType="with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wipe(up)">
                                      <p:cBhvr>
                                        <p:cTn id="86" dur="500"/>
                                        <p:tgtEl>
                                          <p:spTgt spid="78"/>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79"/>
                                        </p:tgtEl>
                                        <p:attrNameLst>
                                          <p:attrName>style.visibility</p:attrName>
                                        </p:attrNameLst>
                                      </p:cBhvr>
                                      <p:to>
                                        <p:strVal val="visible"/>
                                      </p:to>
                                    </p:set>
                                    <p:animEffect transition="in" filter="wipe(up)">
                                      <p:cBhvr>
                                        <p:cTn id="89" dur="500"/>
                                        <p:tgtEl>
                                          <p:spTgt spid="79"/>
                                        </p:tgtEl>
                                      </p:cBhvr>
                                    </p:animEffect>
                                  </p:childTnLst>
                                </p:cTn>
                              </p:par>
                            </p:childTnLst>
                          </p:cTn>
                        </p:par>
                        <p:par>
                          <p:cTn id="90" fill="hold">
                            <p:stCondLst>
                              <p:cond delay="4000"/>
                            </p:stCondLst>
                            <p:childTnLst>
                              <p:par>
                                <p:cTn id="91" presetID="22" presetClass="entr" presetSubtype="1" fill="hold" nodeType="after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wipe(up)">
                                      <p:cBhvr>
                                        <p:cTn id="93" dur="500"/>
                                        <p:tgtEl>
                                          <p:spTgt spid="44"/>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wipe(up)">
                                      <p:cBhvr>
                                        <p:cTn id="96" dur="500"/>
                                        <p:tgtEl>
                                          <p:spTgt spid="43"/>
                                        </p:tgtEl>
                                      </p:cBhvr>
                                    </p:animEffect>
                                  </p:childTnLst>
                                </p:cTn>
                              </p:par>
                            </p:childTnLst>
                          </p:cTn>
                        </p:par>
                        <p:par>
                          <p:cTn id="97" fill="hold">
                            <p:stCondLst>
                              <p:cond delay="4500"/>
                            </p:stCondLst>
                            <p:childTnLst>
                              <p:par>
                                <p:cTn id="98" presetID="22" presetClass="entr" presetSubtype="4" fill="hold" nodeType="afterEffect">
                                  <p:stCondLst>
                                    <p:cond delay="0"/>
                                  </p:stCondLst>
                                  <p:childTnLst>
                                    <p:set>
                                      <p:cBhvr>
                                        <p:cTn id="99" dur="1" fill="hold">
                                          <p:stCondLst>
                                            <p:cond delay="0"/>
                                          </p:stCondLst>
                                        </p:cTn>
                                        <p:tgtEl>
                                          <p:spTgt spid="95"/>
                                        </p:tgtEl>
                                        <p:attrNameLst>
                                          <p:attrName>style.visibility</p:attrName>
                                        </p:attrNameLst>
                                      </p:cBhvr>
                                      <p:to>
                                        <p:strVal val="visible"/>
                                      </p:to>
                                    </p:set>
                                    <p:animEffect transition="in" filter="wipe(down)">
                                      <p:cBhvr>
                                        <p:cTn id="100" dur="500"/>
                                        <p:tgtEl>
                                          <p:spTgt spid="95"/>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96"/>
                                        </p:tgtEl>
                                        <p:attrNameLst>
                                          <p:attrName>style.visibility</p:attrName>
                                        </p:attrNameLst>
                                      </p:cBhvr>
                                      <p:to>
                                        <p:strVal val="visible"/>
                                      </p:to>
                                    </p:set>
                                    <p:animEffect transition="in" filter="wipe(down)">
                                      <p:cBhvr>
                                        <p:cTn id="103" dur="500"/>
                                        <p:tgtEl>
                                          <p:spTgt spid="96"/>
                                        </p:tgtEl>
                                      </p:cBhvr>
                                    </p:animEffect>
                                  </p:childTnLst>
                                </p:cTn>
                              </p:par>
                            </p:childTnLst>
                          </p:cTn>
                        </p:par>
                        <p:par>
                          <p:cTn id="104" fill="hold">
                            <p:stCondLst>
                              <p:cond delay="5000"/>
                            </p:stCondLst>
                            <p:childTnLst>
                              <p:par>
                                <p:cTn id="105" presetID="22" presetClass="entr" presetSubtype="4" fill="hold" nodeType="afterEffect">
                                  <p:stCondLst>
                                    <p:cond delay="0"/>
                                  </p:stCondLst>
                                  <p:childTnLst>
                                    <p:set>
                                      <p:cBhvr>
                                        <p:cTn id="106" dur="1" fill="hold">
                                          <p:stCondLst>
                                            <p:cond delay="0"/>
                                          </p:stCondLst>
                                        </p:cTn>
                                        <p:tgtEl>
                                          <p:spTgt spid="76"/>
                                        </p:tgtEl>
                                        <p:attrNameLst>
                                          <p:attrName>style.visibility</p:attrName>
                                        </p:attrNameLst>
                                      </p:cBhvr>
                                      <p:to>
                                        <p:strVal val="visible"/>
                                      </p:to>
                                    </p:set>
                                    <p:animEffect transition="in" filter="wipe(down)">
                                      <p:cBhvr>
                                        <p:cTn id="107" dur="500"/>
                                        <p:tgtEl>
                                          <p:spTgt spid="76"/>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down)">
                                      <p:cBhvr>
                                        <p:cTn id="110" dur="500"/>
                                        <p:tgtEl>
                                          <p:spTgt spid="90"/>
                                        </p:tgtEl>
                                      </p:cBhvr>
                                    </p:animEffect>
                                  </p:childTnLst>
                                </p:cTn>
                              </p:par>
                            </p:childTnLst>
                          </p:cTn>
                        </p:par>
                        <p:par>
                          <p:cTn id="111" fill="hold">
                            <p:stCondLst>
                              <p:cond delay="5500"/>
                            </p:stCondLst>
                            <p:childTnLst>
                              <p:par>
                                <p:cTn id="112" presetID="22" presetClass="entr" presetSubtype="4" fill="hold"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down)">
                                      <p:cBhvr>
                                        <p:cTn id="114" dur="500"/>
                                        <p:tgtEl>
                                          <p:spTgt spid="10"/>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4"/>
                                        </p:tgtEl>
                                        <p:attrNameLst>
                                          <p:attrName>style.visibility</p:attrName>
                                        </p:attrNameLst>
                                      </p:cBhvr>
                                      <p:to>
                                        <p:strVal val="visible"/>
                                      </p:to>
                                    </p:set>
                                    <p:animEffect transition="in" filter="wipe(down)">
                                      <p:cBhvr>
                                        <p:cTn id="1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animBg="1"/>
      <p:bldP spid="32" grpId="0" animBg="1"/>
      <p:bldP spid="62" grpId="0"/>
      <p:bldP spid="82" grpId="0" animBg="1"/>
      <p:bldP spid="86" grpId="0"/>
      <p:bldP spid="102" grpId="0" animBg="1"/>
      <p:bldP spid="65" grpId="0"/>
      <p:bldP spid="90" grpId="0" animBg="1"/>
      <p:bldP spid="70" grpId="0" animBg="1"/>
      <p:bldP spid="74" grpId="0" animBg="1"/>
      <p:bldP spid="77" grpId="0"/>
      <p:bldP spid="96" grpId="0" animBg="1"/>
      <p:bldP spid="104" grpId="0" animBg="1"/>
      <p:bldP spid="79" grpId="0"/>
      <p:bldP spid="43"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F5707F8-DAC8-4763-B60E-74A15F2B46A3}"/>
              </a:ext>
            </a:extLst>
          </p:cNvPr>
          <p:cNvSpPr txBox="1"/>
          <p:nvPr/>
        </p:nvSpPr>
        <p:spPr>
          <a:xfrm>
            <a:off x="634315" y="978688"/>
            <a:ext cx="6005383" cy="1815882"/>
          </a:xfrm>
          <a:prstGeom prst="rect">
            <a:avLst/>
          </a:prstGeom>
          <a:noFill/>
        </p:spPr>
        <p:txBody>
          <a:bodyPr wrap="square" rtlCol="0">
            <a:spAutoFit/>
          </a:bodyPr>
          <a:lstStyle/>
          <a:p>
            <a:r>
              <a:rPr lang="fr-FR" sz="1400" dirty="0"/>
              <a:t>Des photographies introduisent le thème. </a:t>
            </a:r>
          </a:p>
          <a:p>
            <a:r>
              <a:rPr lang="fr-FR" sz="1400" dirty="0"/>
              <a:t>Le professeur donne la parole aux élèves, les guide pour la description d’une photographie, récolte les réactions…</a:t>
            </a:r>
          </a:p>
          <a:p>
            <a:r>
              <a:rPr lang="fr-FR" sz="1400" dirty="0"/>
              <a:t>Cette 1</a:t>
            </a:r>
            <a:r>
              <a:rPr lang="fr-FR" sz="1400" baseline="30000" dirty="0"/>
              <a:t>ère</a:t>
            </a:r>
            <a:r>
              <a:rPr lang="fr-FR" sz="1400" dirty="0"/>
              <a:t> activité qui a lieu durant la 1</a:t>
            </a:r>
            <a:r>
              <a:rPr lang="fr-FR" sz="1400" baseline="30000" dirty="0"/>
              <a:t>ère</a:t>
            </a:r>
            <a:r>
              <a:rPr lang="fr-FR" sz="1400" dirty="0"/>
              <a:t> heure de cours est réalisée quelle que soit la discipline par le professeur qui a en charge le 1</a:t>
            </a:r>
            <a:r>
              <a:rPr lang="fr-FR" sz="1400" baseline="30000" dirty="0"/>
              <a:t>er</a:t>
            </a:r>
            <a:r>
              <a:rPr lang="fr-FR" sz="1400" dirty="0"/>
              <a:t> groupe.</a:t>
            </a:r>
          </a:p>
          <a:p>
            <a:endParaRPr lang="fr-FR" sz="1400" dirty="0"/>
          </a:p>
          <a:p>
            <a:r>
              <a:rPr lang="fr-FR" sz="1400" dirty="0"/>
              <a:t>Par la suite, chaque discipline prend des directions différentes, comme l’indique la carte mentale.</a:t>
            </a:r>
          </a:p>
        </p:txBody>
      </p:sp>
      <p:pic>
        <p:nvPicPr>
          <p:cNvPr id="5" name="Picture 2" descr="http://img.scoop.it/qKEGrvmH9-V9cGmNUCy0Qjl72eJkfbmt4t8yenImKBVvK0kTmF0xjctABnaLJIm9">
            <a:hlinkClick r:id="rId2"/>
            <a:extLst>
              <a:ext uri="{FF2B5EF4-FFF2-40B4-BE49-F238E27FC236}">
                <a16:creationId xmlns:a16="http://schemas.microsoft.com/office/drawing/2014/main" id="{C1840F1F-82BD-49D0-88E5-43E952523D5F}"/>
              </a:ext>
            </a:extLst>
          </p:cNvPr>
          <p:cNvPicPr>
            <a:picLocks noChangeAspect="1" noChangeArrowheads="1"/>
          </p:cNvPicPr>
          <p:nvPr/>
        </p:nvPicPr>
        <p:blipFill>
          <a:blip r:embed="rId3" cstate="print"/>
          <a:srcRect/>
          <a:stretch>
            <a:fillRect/>
          </a:stretch>
        </p:blipFill>
        <p:spPr bwMode="auto">
          <a:xfrm>
            <a:off x="7636476" y="778870"/>
            <a:ext cx="2665279" cy="1717878"/>
          </a:xfrm>
          <a:prstGeom prst="rect">
            <a:avLst/>
          </a:prstGeom>
          <a:noFill/>
        </p:spPr>
      </p:pic>
      <p:pic>
        <p:nvPicPr>
          <p:cNvPr id="6" name="Image 5" descr="Image associée">
            <a:extLst>
              <a:ext uri="{FF2B5EF4-FFF2-40B4-BE49-F238E27FC236}">
                <a16:creationId xmlns:a16="http://schemas.microsoft.com/office/drawing/2014/main" id="{0E1C3C0C-B3EF-494D-B1E3-504D7C830EA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6476" y="3039762"/>
            <a:ext cx="2792283" cy="1882217"/>
          </a:xfrm>
          <a:prstGeom prst="rect">
            <a:avLst/>
          </a:prstGeom>
          <a:noFill/>
          <a:ln>
            <a:noFill/>
          </a:ln>
        </p:spPr>
      </p:pic>
      <p:sp>
        <p:nvSpPr>
          <p:cNvPr id="7" name="ZoneTexte 6">
            <a:extLst>
              <a:ext uri="{FF2B5EF4-FFF2-40B4-BE49-F238E27FC236}">
                <a16:creationId xmlns:a16="http://schemas.microsoft.com/office/drawing/2014/main" id="{458B3699-73D8-489C-B7B6-92C301B9C746}"/>
              </a:ext>
            </a:extLst>
          </p:cNvPr>
          <p:cNvSpPr txBox="1"/>
          <p:nvPr/>
        </p:nvSpPr>
        <p:spPr>
          <a:xfrm>
            <a:off x="10967683" y="6312936"/>
            <a:ext cx="639919" cy="246221"/>
          </a:xfrm>
          <a:prstGeom prst="rect">
            <a:avLst/>
          </a:prstGeom>
          <a:noFill/>
          <a:ln w="9525">
            <a:solidFill>
              <a:srgbClr val="FF33CC"/>
            </a:solidFill>
          </a:ln>
        </p:spPr>
        <p:txBody>
          <a:bodyPr wrap="none" rtlCol="0">
            <a:spAutoFit/>
          </a:bodyPr>
          <a:lstStyle/>
          <a:p>
            <a:r>
              <a:rPr lang="fr-FR" sz="1000" b="1" dirty="0">
                <a:solidFill>
                  <a:srgbClr val="FF33CC"/>
                </a:solidFill>
              </a:rPr>
              <a:t>Thème 1</a:t>
            </a:r>
          </a:p>
        </p:txBody>
      </p:sp>
    </p:spTree>
    <p:extLst>
      <p:ext uri="{BB962C8B-B14F-4D97-AF65-F5344CB8AC3E}">
        <p14:creationId xmlns:p14="http://schemas.microsoft.com/office/powerpoint/2010/main" val="2752068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0CF4B0C-E90B-4873-AF66-CAB060D2EFAD}"/>
              </a:ext>
            </a:extLst>
          </p:cNvPr>
          <p:cNvSpPr txBox="1"/>
          <p:nvPr/>
        </p:nvSpPr>
        <p:spPr>
          <a:xfrm>
            <a:off x="263627" y="295904"/>
            <a:ext cx="5377127" cy="6017032"/>
          </a:xfrm>
          <a:prstGeom prst="rect">
            <a:avLst/>
          </a:prstGeom>
          <a:noFill/>
        </p:spPr>
        <p:txBody>
          <a:bodyPr wrap="square" rtlCol="0">
            <a:spAutoFit/>
          </a:bodyPr>
          <a:lstStyle/>
          <a:p>
            <a:r>
              <a:rPr lang="fr-FR" sz="1100" dirty="0"/>
              <a:t>À travers cette 1</a:t>
            </a:r>
            <a:r>
              <a:rPr lang="fr-FR" sz="1100" baseline="30000" dirty="0"/>
              <a:t>ère</a:t>
            </a:r>
            <a:r>
              <a:rPr lang="fr-FR" sz="1100" dirty="0"/>
              <a:t> activité expérimentale, les élèves travaillent </a:t>
            </a:r>
            <a:r>
              <a:rPr lang="fr-FR" sz="1100" b="1" dirty="0"/>
              <a:t>les compétences du socle </a:t>
            </a:r>
            <a:r>
              <a:rPr lang="fr-FR" sz="1100" dirty="0"/>
              <a:t>suivantes :</a:t>
            </a:r>
          </a:p>
          <a:p>
            <a:r>
              <a:rPr lang="fr-FR" sz="1100" dirty="0"/>
              <a:t>- domaine 1 : « comprendre, s’exprimer en utilisant les langages scientifiques »</a:t>
            </a:r>
          </a:p>
          <a:p>
            <a:r>
              <a:rPr lang="fr-FR" sz="1100" dirty="0"/>
              <a:t>- domaine 2 : « définir et respecter une organisation et un partage des tâches dans le cadre de travail de groupe »</a:t>
            </a:r>
          </a:p>
          <a:p>
            <a:r>
              <a:rPr lang="fr-FR" sz="1100" dirty="0"/>
              <a:t>- domaine 4 : « mener une démarche scientifique , mettre en œuvre un protocole expérimental, communiquer sur ses démarches, représenter des phénomènes ou des objets ».</a:t>
            </a:r>
          </a:p>
          <a:p>
            <a:r>
              <a:rPr lang="fr-FR" sz="1100" b="1" dirty="0"/>
              <a:t>Les connaissances et compétences associées </a:t>
            </a:r>
            <a:r>
              <a:rPr lang="fr-FR" sz="1100" dirty="0"/>
              <a:t>se situent dans le thème 1 « matière, mouvement, énergie, information », </a:t>
            </a:r>
            <a:r>
              <a:rPr lang="fr-FR" sz="1100" i="1" dirty="0"/>
              <a:t>décrire les états et la constitution de la matière à l’échelle macroscopique.</a:t>
            </a:r>
          </a:p>
          <a:p>
            <a:endParaRPr lang="fr-FR" sz="1100" dirty="0"/>
          </a:p>
          <a:p>
            <a:r>
              <a:rPr lang="fr-FR" sz="1100" b="1" dirty="0"/>
              <a:t>Le déroulement </a:t>
            </a:r>
            <a:r>
              <a:rPr lang="fr-FR" sz="1100" dirty="0"/>
              <a:t>: </a:t>
            </a:r>
          </a:p>
          <a:p>
            <a:r>
              <a:rPr lang="fr-FR" sz="1100" dirty="0"/>
              <a:t>Au préalable, le professeur prépare l’eau sale : un bidon rempli d’eau, de boues et de divers objets judicieusement choisis (exemple : écorces d’arbre, verre poli, clous, bouchons en plastique, caoutchouc, pièces de monnaie, laines, carton, papier, papier plastique, papier aluminium)  afin de traiter par la suite les familles de matériaux.</a:t>
            </a:r>
          </a:p>
          <a:p>
            <a:r>
              <a:rPr lang="fr-FR" sz="1100" dirty="0"/>
              <a:t>Cette activité est traité dès le premier jour de prise en main du groupe et s’étale sur deux séances. L’oral est privilégié avant la rédaction des protocoles. Les constructions de phrases, le choix du vocabulaire, les reformulations sont traités de manière collégiale. En revanche, les élèves sont autonomes lors de la schématisation, le professeur insiste sur l’importance de la légende.</a:t>
            </a:r>
          </a:p>
          <a:p>
            <a:r>
              <a:rPr lang="fr-FR" sz="1100" dirty="0"/>
              <a:t>Avant de passer à la 2</a:t>
            </a:r>
            <a:r>
              <a:rPr lang="fr-FR" sz="1100" baseline="30000" dirty="0"/>
              <a:t>nde</a:t>
            </a:r>
            <a:r>
              <a:rPr lang="fr-FR" sz="1100" dirty="0"/>
              <a:t> manipulation, on précise le nom de la méthode de séparation qui a été suivie (décantation) et on aborde la notion de mélange.</a:t>
            </a:r>
          </a:p>
          <a:p>
            <a:r>
              <a:rPr lang="fr-FR" sz="1100" dirty="0"/>
              <a:t>Pour traiter la filtration, les élèves se regroupent par 4. Chaque groupe filtre l’eau sale en utilisant un exemple de filtre et on rassemble les différents résultats pour procéder à des comparaisons. </a:t>
            </a:r>
          </a:p>
          <a:p>
            <a:r>
              <a:rPr lang="fr-FR" sz="1100" dirty="0"/>
              <a:t>La manipulation terminée et les questions traitées, le professeur précise le nom de la méthode de séparation et revient sur les types de mélanges.</a:t>
            </a:r>
          </a:p>
          <a:p>
            <a:endParaRPr lang="fr-FR" sz="800" dirty="0"/>
          </a:p>
          <a:p>
            <a:r>
              <a:rPr lang="fr-FR" sz="1100" dirty="0"/>
              <a:t>En allant encore plus loin, on peut leur poser une dernière question : « Comment peut-on séparer l’eau des éléments responsables de la couleur jaunâtre ? »</a:t>
            </a:r>
          </a:p>
          <a:p>
            <a:endParaRPr lang="fr-FR" sz="800" dirty="0"/>
          </a:p>
          <a:p>
            <a:r>
              <a:rPr lang="fr-FR" sz="1100" dirty="0"/>
              <a:t>Par la suite, les déchets divers récupérés après la filtration seront classés dans les différentes familles de matériaux.</a:t>
            </a:r>
          </a:p>
        </p:txBody>
      </p:sp>
      <p:cxnSp>
        <p:nvCxnSpPr>
          <p:cNvPr id="4" name="Connecteur droit 3">
            <a:extLst>
              <a:ext uri="{FF2B5EF4-FFF2-40B4-BE49-F238E27FC236}">
                <a16:creationId xmlns:a16="http://schemas.microsoft.com/office/drawing/2014/main" id="{A41ECF86-FE5F-40BE-B289-B4A187B89B60}"/>
              </a:ext>
            </a:extLst>
          </p:cNvPr>
          <p:cNvCxnSpPr/>
          <p:nvPr/>
        </p:nvCxnSpPr>
        <p:spPr>
          <a:xfrm>
            <a:off x="6013622" y="368643"/>
            <a:ext cx="0" cy="6120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A706C03F-CF4C-4693-A03D-09194A2754D2}"/>
              </a:ext>
            </a:extLst>
          </p:cNvPr>
          <p:cNvSpPr txBox="1"/>
          <p:nvPr/>
        </p:nvSpPr>
        <p:spPr>
          <a:xfrm>
            <a:off x="10967683" y="6312936"/>
            <a:ext cx="639919" cy="246221"/>
          </a:xfrm>
          <a:prstGeom prst="rect">
            <a:avLst/>
          </a:prstGeom>
          <a:noFill/>
          <a:ln w="9525">
            <a:solidFill>
              <a:srgbClr val="FF33CC"/>
            </a:solidFill>
          </a:ln>
        </p:spPr>
        <p:txBody>
          <a:bodyPr wrap="none" rtlCol="0">
            <a:spAutoFit/>
          </a:bodyPr>
          <a:lstStyle/>
          <a:p>
            <a:r>
              <a:rPr lang="fr-FR" sz="1000" b="1" dirty="0">
                <a:solidFill>
                  <a:srgbClr val="FF33CC"/>
                </a:solidFill>
              </a:rPr>
              <a:t>Thème 1</a:t>
            </a:r>
          </a:p>
        </p:txBody>
      </p:sp>
      <p:sp>
        <p:nvSpPr>
          <p:cNvPr id="6" name="ZoneTexte 5">
            <a:extLst>
              <a:ext uri="{FF2B5EF4-FFF2-40B4-BE49-F238E27FC236}">
                <a16:creationId xmlns:a16="http://schemas.microsoft.com/office/drawing/2014/main" id="{0A4A82C1-AE70-4704-8E68-0347E7813C57}"/>
              </a:ext>
            </a:extLst>
          </p:cNvPr>
          <p:cNvSpPr txBox="1"/>
          <p:nvPr/>
        </p:nvSpPr>
        <p:spPr>
          <a:xfrm>
            <a:off x="9354936" y="329041"/>
            <a:ext cx="2383986" cy="246221"/>
          </a:xfrm>
          <a:prstGeom prst="rect">
            <a:avLst/>
          </a:prstGeom>
          <a:noFill/>
        </p:spPr>
        <p:txBody>
          <a:bodyPr wrap="none" rtlCol="0">
            <a:spAutoFit/>
          </a:bodyPr>
          <a:lstStyle/>
          <a:p>
            <a:r>
              <a:rPr lang="fr-FR" sz="1000" dirty="0"/>
              <a:t>Activité en Physique-Chimie, version élève</a:t>
            </a:r>
          </a:p>
        </p:txBody>
      </p:sp>
      <p:pic>
        <p:nvPicPr>
          <p:cNvPr id="3" name="Image 2">
            <a:extLst>
              <a:ext uri="{FF2B5EF4-FFF2-40B4-BE49-F238E27FC236}">
                <a16:creationId xmlns:a16="http://schemas.microsoft.com/office/drawing/2014/main" id="{74771F75-EB70-4312-A827-82B65A206C3A}"/>
              </a:ext>
            </a:extLst>
          </p:cNvPr>
          <p:cNvPicPr>
            <a:picLocks noChangeAspect="1"/>
          </p:cNvPicPr>
          <p:nvPr/>
        </p:nvPicPr>
        <p:blipFill rotWithShape="1">
          <a:blip r:embed="rId2"/>
          <a:srcRect l="33581" t="22342" r="36284" b="29249"/>
          <a:stretch/>
        </p:blipFill>
        <p:spPr>
          <a:xfrm>
            <a:off x="6178379" y="708455"/>
            <a:ext cx="5816491" cy="5255740"/>
          </a:xfrm>
          <a:prstGeom prst="rect">
            <a:avLst/>
          </a:prstGeom>
          <a:ln w="12700">
            <a:solidFill>
              <a:schemeClr val="tx1"/>
            </a:solidFill>
          </a:ln>
        </p:spPr>
      </p:pic>
    </p:spTree>
    <p:extLst>
      <p:ext uri="{BB962C8B-B14F-4D97-AF65-F5344CB8AC3E}">
        <p14:creationId xmlns:p14="http://schemas.microsoft.com/office/powerpoint/2010/main" val="61701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ZoneTexte 1"/>
          <p:cNvSpPr txBox="1"/>
          <p:nvPr/>
        </p:nvSpPr>
        <p:spPr>
          <a:xfrm>
            <a:off x="299624" y="630820"/>
            <a:ext cx="5862271" cy="483209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1200"/>
            </a:pPr>
            <a:r>
              <a:rPr lang="fr-FR" sz="1100" dirty="0"/>
              <a:t>À travers cette activité , les élèves travaillent </a:t>
            </a:r>
            <a:r>
              <a:rPr lang="fr-FR" sz="1100" b="1" dirty="0"/>
              <a:t>les compétences du socle </a:t>
            </a:r>
            <a:r>
              <a:rPr lang="fr-FR" sz="1100" dirty="0"/>
              <a:t>suivantes :</a:t>
            </a:r>
          </a:p>
          <a:p>
            <a:pPr>
              <a:defRPr sz="1200"/>
            </a:pPr>
            <a:r>
              <a:rPr lang="fr-FR" sz="1100" dirty="0"/>
              <a:t>- domaine 1 : « comprendre, s’exprimer en utilisant les langages scientifiques »</a:t>
            </a:r>
          </a:p>
          <a:p>
            <a:pPr>
              <a:defRPr sz="1200"/>
            </a:pPr>
            <a:r>
              <a:rPr lang="fr-FR" sz="1100" dirty="0"/>
              <a:t>- domaine 4 : « Extraire des informations à partir d’une situation expérimentale, décrire des phénomènes ou objets».</a:t>
            </a:r>
          </a:p>
          <a:p>
            <a:pPr>
              <a:defRPr sz="1200" b="1"/>
            </a:pPr>
            <a:r>
              <a:rPr lang="fr-FR" sz="1100" dirty="0"/>
              <a:t>Les connaissances et compétences associées </a:t>
            </a:r>
            <a:r>
              <a:rPr lang="fr-FR" sz="1100" b="0" dirty="0"/>
              <a:t>se situent dans les thèmes suivants : «Expliquer l’origine de la matière organique, des êtres vivants et son devenir »  et « Identifier les enjeux liés à l’environnement »</a:t>
            </a:r>
            <a:endParaRPr lang="fr-FR" sz="1100" b="0" i="1" dirty="0"/>
          </a:p>
          <a:p>
            <a:pPr>
              <a:defRPr sz="1200"/>
            </a:pPr>
            <a:r>
              <a:rPr lang="fr-FR" sz="1100" b="1" dirty="0"/>
              <a:t>Les prérequis des élèves</a:t>
            </a:r>
            <a:r>
              <a:rPr lang="fr-FR" sz="1100" i="1" dirty="0"/>
              <a:t>:</a:t>
            </a:r>
          </a:p>
          <a:p>
            <a:pPr>
              <a:defRPr sz="1200"/>
            </a:pPr>
            <a:r>
              <a:rPr lang="fr-FR" sz="1100" i="1" dirty="0"/>
              <a:t>Les élèves ont déjà travaillé sur la notion de </a:t>
            </a:r>
            <a:r>
              <a:rPr lang="fr-FR" sz="1100" b="1" i="1" dirty="0"/>
              <a:t>matière organique</a:t>
            </a:r>
            <a:r>
              <a:rPr lang="fr-FR" sz="1100" i="1" dirty="0"/>
              <a:t>.</a:t>
            </a:r>
          </a:p>
          <a:p>
            <a:pPr>
              <a:defRPr sz="1200"/>
            </a:pPr>
            <a:r>
              <a:rPr lang="fr-FR" sz="1100" i="1" dirty="0"/>
              <a:t>L’activité des êtres vivants du sol assure la décomposition de la matière organique. Ces êtres vivants sont appelés des </a:t>
            </a:r>
            <a:r>
              <a:rPr lang="fr-FR" sz="1100" b="1" i="1" dirty="0"/>
              <a:t>décomposeurs.</a:t>
            </a:r>
            <a:r>
              <a:rPr lang="fr-FR" sz="1100" i="1" dirty="0"/>
              <a:t> </a:t>
            </a:r>
          </a:p>
          <a:p>
            <a:pPr>
              <a:defRPr sz="1200" b="1"/>
            </a:pPr>
            <a:endParaRPr lang="fr-FR" sz="1100" dirty="0"/>
          </a:p>
          <a:p>
            <a:pPr>
              <a:defRPr sz="1200" b="1"/>
            </a:pPr>
            <a:r>
              <a:rPr lang="fr-FR" sz="1100" dirty="0"/>
              <a:t>Le déroulement </a:t>
            </a:r>
            <a:r>
              <a:rPr lang="fr-FR" sz="1100" b="0" dirty="0"/>
              <a:t>: </a:t>
            </a:r>
          </a:p>
          <a:p>
            <a:pPr>
              <a:defRPr sz="1200"/>
            </a:pPr>
            <a:r>
              <a:rPr lang="fr-FR" sz="1100" dirty="0"/>
              <a:t>L’activité a lieu dans la cour du collège et en classe. D’abord les élèves déterrent des déchets enfouis 1 an auparavant. Puis l’observation de leur dégradation  les amène à déterminer lesquels sont constitués de matière organique et expliquer la dégradation/disparition de ces déchets (réinvestissement des prérequis). L’observation des autres déchets avec des temps de dégradation importants (avec le support des fascicules du Conseil Général) permet d’amener à la réflexion sur l’impact humain sur son environnement. Et sur la nécessité de réduire, trier et recycler nos déchets. En final, les élèves visionnent le documentaire sur les déchets des océans et leur conséquence sur la biodiversité : « Ça déborde, la mer est pleine ».</a:t>
            </a:r>
          </a:p>
          <a:p>
            <a:pPr>
              <a:defRPr sz="1200" b="1"/>
            </a:pPr>
            <a:endParaRPr lang="fr-FR" sz="1100" dirty="0"/>
          </a:p>
          <a:p>
            <a:pPr>
              <a:defRPr sz="1200" b="1"/>
            </a:pPr>
            <a:r>
              <a:rPr lang="fr-FR" sz="1100" dirty="0"/>
              <a:t>Trace écrite de l’élève : </a:t>
            </a:r>
          </a:p>
          <a:p>
            <a:pPr>
              <a:defRPr sz="1200"/>
            </a:pPr>
            <a:r>
              <a:rPr lang="fr-FR" sz="1100" dirty="0"/>
              <a:t>Contrairement à la matière organique, certains matériaux ne sont dégradés qu’au bout de centaines voire de milliers d’années. D’où l’importance de la valorisation des déchets.</a:t>
            </a:r>
          </a:p>
          <a:p>
            <a:pPr>
              <a:defRPr sz="1200"/>
            </a:pPr>
            <a:endParaRPr lang="fr-FR" sz="1100" dirty="0"/>
          </a:p>
          <a:p>
            <a:pPr>
              <a:defRPr sz="1200"/>
            </a:pPr>
            <a:r>
              <a:rPr lang="fr-FR" sz="1100" dirty="0"/>
              <a:t>La séance suivante permet aux élèves de réaliser le tri des déchets et leur dépôt dans les points d’apports volontaires de leurs lieux d’habitation</a:t>
            </a:r>
            <a:r>
              <a:rPr sz="1100" dirty="0"/>
              <a:t>.</a:t>
            </a:r>
          </a:p>
        </p:txBody>
      </p:sp>
      <p:sp>
        <p:nvSpPr>
          <p:cNvPr id="179" name="Connecteur droit 3"/>
          <p:cNvSpPr/>
          <p:nvPr/>
        </p:nvSpPr>
        <p:spPr>
          <a:xfrm flipH="1">
            <a:off x="6663065" y="312554"/>
            <a:ext cx="1" cy="6120714"/>
          </a:xfrm>
          <a:prstGeom prst="line">
            <a:avLst/>
          </a:prstGeom>
          <a:ln w="6350">
            <a:solidFill>
              <a:srgbClr val="000000"/>
            </a:solidFill>
            <a:miter/>
          </a:ln>
        </p:spPr>
        <p:txBody>
          <a:bodyPr lIns="45719" rIns="45719"/>
          <a:lstStyle/>
          <a:p>
            <a:endParaRPr/>
          </a:p>
        </p:txBody>
      </p:sp>
      <p:sp>
        <p:nvSpPr>
          <p:cNvPr id="180" name="ZoneTexte 4"/>
          <p:cNvSpPr txBox="1"/>
          <p:nvPr/>
        </p:nvSpPr>
        <p:spPr>
          <a:xfrm>
            <a:off x="10967683" y="6312935"/>
            <a:ext cx="634440" cy="240666"/>
          </a:xfrm>
          <a:prstGeom prst="rect">
            <a:avLst/>
          </a:prstGeom>
          <a:ln>
            <a:solidFill>
              <a:srgbClr val="FF33CC"/>
            </a:solidFill>
          </a:ln>
          <a:extLst>
            <a:ext uri="{C572A759-6A51-4108-AA02-DFA0A04FC94B}">
              <ma14:wrappingTextBoxFlag xmlns="" xmlns:ma14="http://schemas.microsoft.com/office/mac/drawingml/2011/main" val="1"/>
            </a:ext>
          </a:extLst>
        </p:spPr>
        <p:txBody>
          <a:bodyPr wrap="none" lIns="45719" rIns="45719">
            <a:spAutoFit/>
          </a:bodyPr>
          <a:lstStyle>
            <a:lvl1pPr>
              <a:defRPr sz="1000" b="1">
                <a:solidFill>
                  <a:srgbClr val="FF33CC"/>
                </a:solidFill>
              </a:defRPr>
            </a:lvl1pPr>
          </a:lstStyle>
          <a:p>
            <a:r>
              <a:t>Thème 1</a:t>
            </a:r>
          </a:p>
        </p:txBody>
      </p:sp>
      <p:sp>
        <p:nvSpPr>
          <p:cNvPr id="181" name="ZoneTexte 5"/>
          <p:cNvSpPr txBox="1"/>
          <p:nvPr/>
        </p:nvSpPr>
        <p:spPr>
          <a:xfrm>
            <a:off x="9354935" y="329041"/>
            <a:ext cx="1609724" cy="2311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000"/>
            </a:lvl1pPr>
          </a:lstStyle>
          <a:p>
            <a:r>
              <a:t>Activité SVT, version élève</a:t>
            </a:r>
          </a:p>
        </p:txBody>
      </p:sp>
      <p:pic>
        <p:nvPicPr>
          <p:cNvPr id="3" name="Image 2">
            <a:extLst>
              <a:ext uri="{FF2B5EF4-FFF2-40B4-BE49-F238E27FC236}">
                <a16:creationId xmlns:a16="http://schemas.microsoft.com/office/drawing/2014/main" id="{F0D787DE-6443-47DF-8EB6-A2E7D5658F61}"/>
              </a:ext>
            </a:extLst>
          </p:cNvPr>
          <p:cNvPicPr>
            <a:picLocks noChangeAspect="1"/>
          </p:cNvPicPr>
          <p:nvPr/>
        </p:nvPicPr>
        <p:blipFill rotWithShape="1">
          <a:blip r:embed="rId2" cstate="print"/>
          <a:srcRect l="33649" t="22823" r="36284" b="15916"/>
          <a:stretch/>
        </p:blipFill>
        <p:spPr>
          <a:xfrm>
            <a:off x="6982461" y="630820"/>
            <a:ext cx="4909909" cy="5627104"/>
          </a:xfrm>
          <a:prstGeom prst="rect">
            <a:avLst/>
          </a:prstGeom>
          <a:ln w="12700">
            <a:solidFill>
              <a:schemeClr val="tx1"/>
            </a:solidFill>
          </a:ln>
        </p:spPr>
      </p:pic>
    </p:spTree>
    <p:extLst>
      <p:ext uri="{BB962C8B-B14F-4D97-AF65-F5344CB8AC3E}">
        <p14:creationId xmlns:p14="http://schemas.microsoft.com/office/powerpoint/2010/main" val="3250243379"/>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178"/>
                                        </p:tgtEl>
                                        <p:attrNameLst>
                                          <p:attrName>style.visibility</p:attrName>
                                        </p:attrNameLst>
                                      </p:cBhvr>
                                      <p:to>
                                        <p:strVal val="visible"/>
                                      </p:to>
                                    </p:set>
                                    <p:animEffect transition="in" filter="wipe(up)">
                                      <p:cBhvr>
                                        <p:cTn id="7" dur="20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28E0031-6503-45BD-812C-E5E197F9A545}"/>
              </a:ext>
            </a:extLst>
          </p:cNvPr>
          <p:cNvSpPr txBox="1"/>
          <p:nvPr/>
        </p:nvSpPr>
        <p:spPr>
          <a:xfrm>
            <a:off x="459424" y="573836"/>
            <a:ext cx="5002263" cy="5072799"/>
          </a:xfrm>
          <a:prstGeom prst="rect">
            <a:avLst/>
          </a:prstGeom>
          <a:noFill/>
          <a:ln cap="flat">
            <a:noFill/>
          </a:ln>
        </p:spPr>
        <p:txBody>
          <a:bodyPr vert="horz" wrap="square" lIns="0" tIns="0" rIns="0" bIns="0" anchor="t" anchorCtr="0" compatLnSpc="0">
            <a:spAutoFit/>
          </a:bodyPr>
          <a:lstStyle/>
          <a:p>
            <a:pPr hangingPunct="0">
              <a:defRPr sz="1500"/>
            </a:pPr>
            <a:r>
              <a:rPr lang="fr-FR" sz="1100" dirty="0">
                <a:latin typeface="Calibri" pitchFamily="18"/>
                <a:ea typeface="Calibri" pitchFamily="2"/>
                <a:cs typeface="Calibri" pitchFamily="2"/>
              </a:rPr>
              <a:t>Le sujet d’activité a été inspiré de supports fournis la société « Valorplast ».</a:t>
            </a:r>
          </a:p>
          <a:p>
            <a:pPr hangingPunct="0">
              <a:defRPr sz="1500"/>
            </a:pPr>
            <a:endParaRPr lang="fr-FR" sz="1100" dirty="0">
              <a:solidFill>
                <a:srgbClr val="000000"/>
              </a:solidFill>
              <a:latin typeface="Calibri" pitchFamily="34"/>
              <a:ea typeface="Calibri" pitchFamily="2"/>
              <a:cs typeface="Calibri" pitchFamily="2"/>
            </a:endParaRPr>
          </a:p>
          <a:p>
            <a:pPr hangingPunct="0">
              <a:defRPr sz="1500"/>
            </a:pPr>
            <a:endParaRPr lang="fr-FR" sz="1100" dirty="0">
              <a:solidFill>
                <a:srgbClr val="000000"/>
              </a:solidFill>
              <a:latin typeface="Calibri" pitchFamily="34"/>
              <a:ea typeface="Calibri" pitchFamily="2"/>
              <a:cs typeface="Calibri" pitchFamily="2"/>
            </a:endParaRPr>
          </a:p>
          <a:p>
            <a:pPr hangingPunct="0">
              <a:defRPr sz="1500"/>
            </a:pPr>
            <a:r>
              <a:rPr lang="fr-FR" sz="1100" dirty="0">
                <a:solidFill>
                  <a:srgbClr val="000000"/>
                </a:solidFill>
                <a:latin typeface="Calibri" pitchFamily="34"/>
                <a:ea typeface="Calibri" pitchFamily="2"/>
                <a:cs typeface="Calibri" pitchFamily="2"/>
              </a:rPr>
              <a:t>Dans l’activité choisie ci-dessous, les élèves  travaillent </a:t>
            </a:r>
            <a:r>
              <a:rPr lang="fr-FR" sz="1100" b="1" dirty="0">
                <a:solidFill>
                  <a:srgbClr val="000000"/>
                </a:solidFill>
                <a:latin typeface="Calibri" pitchFamily="34"/>
                <a:ea typeface="Calibri" pitchFamily="2"/>
                <a:cs typeface="Calibri" pitchFamily="2"/>
              </a:rPr>
              <a:t>les compétences du socle </a:t>
            </a:r>
            <a:r>
              <a:rPr lang="fr-FR" sz="1100" dirty="0">
                <a:solidFill>
                  <a:srgbClr val="000000"/>
                </a:solidFill>
                <a:latin typeface="Calibri" pitchFamily="34"/>
                <a:ea typeface="Calibri" pitchFamily="2"/>
                <a:cs typeface="Calibri" pitchFamily="2"/>
              </a:rPr>
              <a:t>:</a:t>
            </a:r>
          </a:p>
          <a:p>
            <a:pPr hangingPunct="0">
              <a:defRPr sz="1500"/>
            </a:pPr>
            <a:r>
              <a:rPr lang="fr-FR" sz="1100" dirty="0">
                <a:solidFill>
                  <a:srgbClr val="000000"/>
                </a:solidFill>
                <a:latin typeface="Calibri" pitchFamily="34"/>
                <a:ea typeface="Calibri" pitchFamily="2"/>
                <a:cs typeface="Calibri" pitchFamily="2"/>
              </a:rPr>
              <a:t>- Domaine 1 : « comprendre, s’exprimer en utilisant les langages scientifiques »</a:t>
            </a:r>
          </a:p>
          <a:p>
            <a:pPr hangingPunct="0">
              <a:defRPr sz="1500"/>
            </a:pPr>
            <a:r>
              <a:rPr lang="fr-FR" sz="1100" dirty="0">
                <a:solidFill>
                  <a:srgbClr val="000000"/>
                </a:solidFill>
                <a:latin typeface="Calibri" pitchFamily="34"/>
                <a:ea typeface="Calibri" pitchFamily="2"/>
                <a:cs typeface="Calibri" pitchFamily="2"/>
              </a:rPr>
              <a:t>- Domaine 4 : « mettre en pratique des comportements simples respectueux des autres, de l’environnement et de sa santé »</a:t>
            </a:r>
          </a:p>
          <a:p>
            <a:pPr hangingPunct="0">
              <a:defRPr sz="1500"/>
            </a:pPr>
            <a:r>
              <a:rPr lang="fr-FR" sz="1100" b="1" dirty="0">
                <a:solidFill>
                  <a:srgbClr val="000000"/>
                </a:solidFill>
                <a:latin typeface="Calibri" pitchFamily="34"/>
                <a:ea typeface="Calibri" pitchFamily="2"/>
                <a:cs typeface="Calibri" pitchFamily="2"/>
              </a:rPr>
              <a:t>Les connaissances et compétences associées </a:t>
            </a:r>
            <a:r>
              <a:rPr lang="fr-FR" sz="1100" dirty="0">
                <a:solidFill>
                  <a:srgbClr val="000000"/>
                </a:solidFill>
                <a:latin typeface="Calibri" pitchFamily="34"/>
                <a:ea typeface="Calibri" pitchFamily="2"/>
                <a:cs typeface="Calibri" pitchFamily="2"/>
              </a:rPr>
              <a:t>se situent dans le thème 4 « Matériaux et objet technique ».</a:t>
            </a:r>
          </a:p>
          <a:p>
            <a:pPr hangingPunct="0">
              <a:defRPr sz="1500"/>
            </a:pPr>
            <a:r>
              <a:rPr lang="fr-FR" sz="1100" dirty="0">
                <a:solidFill>
                  <a:srgbClr val="000000"/>
                </a:solidFill>
                <a:latin typeface="Calibri" pitchFamily="34"/>
                <a:ea typeface="Calibri" pitchFamily="2"/>
                <a:cs typeface="Calibri" pitchFamily="2"/>
              </a:rPr>
              <a:t>Identifier les principales familles de matériaux :</a:t>
            </a:r>
            <a:endParaRPr lang="fr-FR" sz="1100" dirty="0">
              <a:solidFill>
                <a:srgbClr val="000000"/>
              </a:solidFill>
              <a:latin typeface="Calibri" pitchFamily="34"/>
              <a:ea typeface="Microsoft YaHei" pitchFamily="2"/>
              <a:cs typeface="Mangal" pitchFamily="2"/>
            </a:endParaRPr>
          </a:p>
          <a:p>
            <a:pPr hangingPunct="0">
              <a:buSzPct val="45000"/>
              <a:buFont typeface="StarSymbol"/>
              <a:buChar char="●"/>
              <a:defRPr sz="1500"/>
            </a:pPr>
            <a:r>
              <a:rPr lang="fr-FR" sz="1100" dirty="0">
                <a:solidFill>
                  <a:srgbClr val="000000"/>
                </a:solidFill>
                <a:latin typeface="Calibri" pitchFamily="34"/>
                <a:ea typeface="Microsoft YaHei" pitchFamily="2"/>
                <a:cs typeface="Mangal" pitchFamily="2"/>
              </a:rPr>
              <a:t>Familles de matériaux ( distinction des matériaux selon les relations entre formes, fonctions et procédés)</a:t>
            </a:r>
          </a:p>
          <a:p>
            <a:pPr hangingPunct="0">
              <a:buSzPct val="45000"/>
              <a:buFont typeface="StarSymbol"/>
              <a:buChar char="●"/>
              <a:defRPr sz="1500"/>
            </a:pPr>
            <a:r>
              <a:rPr lang="fr-FR" sz="1100" dirty="0">
                <a:solidFill>
                  <a:srgbClr val="000000"/>
                </a:solidFill>
                <a:latin typeface="Calibri" pitchFamily="34"/>
                <a:ea typeface="Microsoft YaHei" pitchFamily="2"/>
                <a:cs typeface="Mangal" pitchFamily="2"/>
              </a:rPr>
              <a:t>Impact environnemental</a:t>
            </a:r>
          </a:p>
          <a:p>
            <a:pPr hangingPunct="0">
              <a:buSzPct val="45000"/>
              <a:buFont typeface="StarSymbol"/>
              <a:buChar char="●"/>
              <a:defRPr sz="1500"/>
            </a:pPr>
            <a:endParaRPr lang="fr-FR" sz="1100" dirty="0">
              <a:solidFill>
                <a:srgbClr val="000000"/>
              </a:solidFill>
              <a:latin typeface="Calibri" pitchFamily="34"/>
              <a:ea typeface="Microsoft YaHei" pitchFamily="2"/>
              <a:cs typeface="Mangal" pitchFamily="2"/>
            </a:endParaRPr>
          </a:p>
          <a:p>
            <a:pPr hangingPunct="0">
              <a:defRPr sz="1500"/>
            </a:pPr>
            <a:r>
              <a:rPr lang="fr-FR" sz="1100" b="1" dirty="0">
                <a:solidFill>
                  <a:srgbClr val="000000"/>
                </a:solidFill>
                <a:latin typeface="Calibri" pitchFamily="34"/>
                <a:ea typeface="Microsoft YaHei" pitchFamily="2"/>
                <a:cs typeface="Mangal" pitchFamily="2"/>
              </a:rPr>
              <a:t>Le déroulement de l’activité :</a:t>
            </a:r>
          </a:p>
          <a:p>
            <a:pPr hangingPunct="0">
              <a:defRPr sz="1500"/>
            </a:pPr>
            <a:r>
              <a:rPr lang="fr-FR" sz="1100" dirty="0">
                <a:solidFill>
                  <a:srgbClr val="000000"/>
                </a:solidFill>
                <a:latin typeface="Calibri" pitchFamily="34"/>
                <a:ea typeface="Microsoft YaHei" pitchFamily="2"/>
                <a:cs typeface="Mangal" pitchFamily="2"/>
              </a:rPr>
              <a:t>Dans la première partie de l’activité, les élèves visionnent une vidéo pour répondre à quelques questions.</a:t>
            </a:r>
          </a:p>
          <a:p>
            <a:pPr hangingPunct="0">
              <a:defRPr sz="1500"/>
            </a:pPr>
            <a:r>
              <a:rPr lang="fr-FR" sz="1100" dirty="0">
                <a:solidFill>
                  <a:srgbClr val="000000"/>
                </a:solidFill>
                <a:latin typeface="Calibri" pitchFamily="34"/>
                <a:ea typeface="Microsoft YaHei" pitchFamily="2"/>
                <a:cs typeface="Mangal" pitchFamily="2"/>
              </a:rPr>
              <a:t>Cette étape servira d’introduction afin qu'ils  puissent se familiariser avec la problématique et en extraire le maximum d’informations.  Des hypothèses seront émises pour une prise de conscience sur la protection de l’environnement et la santé.</a:t>
            </a:r>
          </a:p>
          <a:p>
            <a:pPr hangingPunct="0">
              <a:defRPr sz="1500"/>
            </a:pPr>
            <a:endParaRPr lang="fr-FR" sz="800" dirty="0">
              <a:solidFill>
                <a:srgbClr val="000000"/>
              </a:solidFill>
              <a:latin typeface="Calibri" pitchFamily="34"/>
              <a:ea typeface="Microsoft YaHei" pitchFamily="2"/>
              <a:cs typeface="Mangal" pitchFamily="2"/>
            </a:endParaRPr>
          </a:p>
          <a:p>
            <a:pPr hangingPunct="0">
              <a:defRPr sz="1500"/>
            </a:pPr>
            <a:r>
              <a:rPr lang="fr-FR" sz="1100" dirty="0">
                <a:solidFill>
                  <a:srgbClr val="000000"/>
                </a:solidFill>
                <a:latin typeface="Calibri" pitchFamily="34"/>
                <a:ea typeface="Microsoft YaHei" pitchFamily="2"/>
                <a:cs typeface="Mangal" pitchFamily="2"/>
              </a:rPr>
              <a:t>Une fois la problématique étudiée les élèves auront à disposition une animation pour retrouver les différentes solutions permettant de réduire l’impact environnemental des déchets.</a:t>
            </a:r>
          </a:p>
          <a:p>
            <a:pPr hangingPunct="0">
              <a:defRPr sz="1500"/>
            </a:pPr>
            <a:endParaRPr lang="fr-FR" sz="800" dirty="0">
              <a:solidFill>
                <a:srgbClr val="000000"/>
              </a:solidFill>
              <a:latin typeface="Calibri" pitchFamily="34"/>
              <a:ea typeface="Microsoft YaHei" pitchFamily="2"/>
              <a:cs typeface="Mangal" pitchFamily="2"/>
            </a:endParaRPr>
          </a:p>
          <a:p>
            <a:pPr hangingPunct="0">
              <a:defRPr sz="1500"/>
            </a:pPr>
            <a:r>
              <a:rPr lang="fr-FR" sz="1100" dirty="0">
                <a:solidFill>
                  <a:srgbClr val="000000"/>
                </a:solidFill>
                <a:latin typeface="Calibri" pitchFamily="34"/>
                <a:ea typeface="Microsoft YaHei" pitchFamily="2"/>
                <a:cs typeface="Mangal" pitchFamily="2"/>
              </a:rPr>
              <a:t>Dans la deuxième partie de l’activité, le ramassage, le tri et la régénération sont abordés.</a:t>
            </a:r>
          </a:p>
          <a:p>
            <a:pPr hangingPunct="0">
              <a:defRPr sz="1500"/>
            </a:pPr>
            <a:r>
              <a:rPr lang="fr-FR" sz="1100" dirty="0">
                <a:solidFill>
                  <a:srgbClr val="000000"/>
                </a:solidFill>
                <a:latin typeface="Calibri" pitchFamily="34"/>
                <a:ea typeface="Microsoft YaHei" pitchFamily="2"/>
                <a:cs typeface="Mangal" pitchFamily="2"/>
              </a:rPr>
              <a:t>Une fois le recyclage du plastique étudié,  dans la séance suivante les élèves abordent la problématique : « Comment les autres types de matériaux sont-ils recyclés et quel est leur impact environnemental ( acier, Matériaux organique et céramique ) ? ».</a:t>
            </a:r>
          </a:p>
        </p:txBody>
      </p:sp>
      <p:sp>
        <p:nvSpPr>
          <p:cNvPr id="3" name="ZoneTexte 2">
            <a:extLst>
              <a:ext uri="{FF2B5EF4-FFF2-40B4-BE49-F238E27FC236}">
                <a16:creationId xmlns:a16="http://schemas.microsoft.com/office/drawing/2014/main" id="{F2C41E84-486E-492A-8004-1E33EBFFBFEC}"/>
              </a:ext>
            </a:extLst>
          </p:cNvPr>
          <p:cNvSpPr txBox="1"/>
          <p:nvPr/>
        </p:nvSpPr>
        <p:spPr>
          <a:xfrm>
            <a:off x="9612692" y="327615"/>
            <a:ext cx="1148710" cy="24622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000"/>
            </a:lvl1pPr>
          </a:lstStyle>
          <a:p>
            <a:r>
              <a:rPr lang="fr-FR" dirty="0"/>
              <a:t>Activité Technologie</a:t>
            </a:r>
          </a:p>
        </p:txBody>
      </p:sp>
    </p:spTree>
    <p:extLst>
      <p:ext uri="{BB962C8B-B14F-4D97-AF65-F5344CB8AC3E}">
        <p14:creationId xmlns:p14="http://schemas.microsoft.com/office/powerpoint/2010/main" val="52555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01F7A8-2F5E-4ED2-928B-E56FB0AA3163}"/>
              </a:ext>
            </a:extLst>
          </p:cNvPr>
          <p:cNvSpPr txBox="1">
            <a:spLocks noGrp="1"/>
          </p:cNvSpPr>
          <p:nvPr>
            <p:ph type="title" idx="4294967295"/>
          </p:nvPr>
        </p:nvSpPr>
        <p:spPr>
          <a:xfrm>
            <a:off x="348917" y="562786"/>
            <a:ext cx="4893578" cy="454980"/>
          </a:xfrm>
        </p:spPr>
        <p:txBody>
          <a:bodyPr>
            <a:normAutofit/>
          </a:bodyPr>
          <a:lstStyle/>
          <a:p>
            <a:pPr marL="414772">
              <a:lnSpc>
                <a:spcPct val="100000"/>
              </a:lnSpc>
              <a:tabLst>
                <a:tab pos="933400" algn="l"/>
              </a:tabLst>
            </a:pPr>
            <a:r>
              <a:rPr lang="fr-FR" sz="900" b="1" dirty="0">
                <a:solidFill>
                  <a:srgbClr val="FF0000"/>
                </a:solidFill>
                <a:latin typeface="Arial" pitchFamily="34"/>
                <a:cs typeface="Arial" pitchFamily="34"/>
              </a:rPr>
              <a:t>Quels sont les impacts des matières plastiques sur l'environnement ? Comment les réduire ?</a:t>
            </a:r>
          </a:p>
        </p:txBody>
      </p:sp>
      <p:pic>
        <p:nvPicPr>
          <p:cNvPr id="3" name="Image 2">
            <a:extLst>
              <a:ext uri="{FF2B5EF4-FFF2-40B4-BE49-F238E27FC236}">
                <a16:creationId xmlns:a16="http://schemas.microsoft.com/office/drawing/2014/main" id="{5CF317EB-FC09-417D-BF9B-1EDD84ED6299}"/>
              </a:ext>
            </a:extLst>
          </p:cNvPr>
          <p:cNvPicPr>
            <a:picLocks noChangeAspect="1"/>
          </p:cNvPicPr>
          <p:nvPr/>
        </p:nvPicPr>
        <p:blipFill>
          <a:blip r:embed="rId3">
            <a:lum/>
            <a:alphaModFix/>
          </a:blip>
          <a:srcRect/>
          <a:stretch>
            <a:fillRect/>
          </a:stretch>
        </p:blipFill>
        <p:spPr>
          <a:xfrm>
            <a:off x="976315" y="1028816"/>
            <a:ext cx="3862526" cy="4579708"/>
          </a:xfrm>
          <a:prstGeom prst="rect">
            <a:avLst/>
          </a:prstGeom>
          <a:noFill/>
          <a:ln>
            <a:noFill/>
          </a:ln>
        </p:spPr>
      </p:pic>
      <p:pic>
        <p:nvPicPr>
          <p:cNvPr id="4" name="Image 3">
            <a:extLst>
              <a:ext uri="{FF2B5EF4-FFF2-40B4-BE49-F238E27FC236}">
                <a16:creationId xmlns:a16="http://schemas.microsoft.com/office/drawing/2014/main" id="{9402ABF1-9DFB-4913-A4C4-2ED9CA7E1A9E}"/>
              </a:ext>
            </a:extLst>
          </p:cNvPr>
          <p:cNvPicPr>
            <a:picLocks noChangeAspect="1"/>
          </p:cNvPicPr>
          <p:nvPr/>
        </p:nvPicPr>
        <p:blipFill>
          <a:blip r:embed="rId4">
            <a:lum/>
            <a:alphaModFix/>
          </a:blip>
          <a:srcRect/>
          <a:stretch>
            <a:fillRect/>
          </a:stretch>
        </p:blipFill>
        <p:spPr>
          <a:xfrm>
            <a:off x="5097648" y="808145"/>
            <a:ext cx="4515044" cy="3527123"/>
          </a:xfrm>
          <a:prstGeom prst="rect">
            <a:avLst/>
          </a:prstGeom>
          <a:noFill/>
          <a:ln>
            <a:noFill/>
          </a:ln>
        </p:spPr>
      </p:pic>
      <p:pic>
        <p:nvPicPr>
          <p:cNvPr id="5" name="Image 4">
            <a:extLst>
              <a:ext uri="{FF2B5EF4-FFF2-40B4-BE49-F238E27FC236}">
                <a16:creationId xmlns:a16="http://schemas.microsoft.com/office/drawing/2014/main" id="{768B745F-830C-4D0F-AC55-37FB2B17FC65}"/>
              </a:ext>
            </a:extLst>
          </p:cNvPr>
          <p:cNvPicPr>
            <a:picLocks noChangeAspect="1"/>
          </p:cNvPicPr>
          <p:nvPr/>
        </p:nvPicPr>
        <p:blipFill rotWithShape="1">
          <a:blip r:embed="rId5">
            <a:lum/>
            <a:alphaModFix/>
          </a:blip>
          <a:srcRect t="8147" b="58588"/>
          <a:stretch/>
        </p:blipFill>
        <p:spPr>
          <a:xfrm>
            <a:off x="5242495" y="4335268"/>
            <a:ext cx="3891592" cy="895833"/>
          </a:xfrm>
          <a:prstGeom prst="rect">
            <a:avLst/>
          </a:prstGeom>
          <a:noFill/>
          <a:ln>
            <a:noFill/>
          </a:ln>
        </p:spPr>
      </p:pic>
      <p:sp>
        <p:nvSpPr>
          <p:cNvPr id="6" name="ZoneTexte 5">
            <a:extLst>
              <a:ext uri="{FF2B5EF4-FFF2-40B4-BE49-F238E27FC236}">
                <a16:creationId xmlns:a16="http://schemas.microsoft.com/office/drawing/2014/main" id="{E56C1C6A-7310-495D-AB62-BB01F559DE73}"/>
              </a:ext>
            </a:extLst>
          </p:cNvPr>
          <p:cNvSpPr txBox="1"/>
          <p:nvPr/>
        </p:nvSpPr>
        <p:spPr>
          <a:xfrm>
            <a:off x="9612692" y="327615"/>
            <a:ext cx="1897312" cy="24622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000"/>
            </a:lvl1pPr>
          </a:lstStyle>
          <a:p>
            <a:r>
              <a:rPr lang="fr-FR" dirty="0"/>
              <a:t>Activité Technologie, version élève</a:t>
            </a:r>
          </a:p>
        </p:txBody>
      </p:sp>
      <p:sp>
        <p:nvSpPr>
          <p:cNvPr id="7" name="Rectangle 6">
            <a:extLst>
              <a:ext uri="{FF2B5EF4-FFF2-40B4-BE49-F238E27FC236}">
                <a16:creationId xmlns:a16="http://schemas.microsoft.com/office/drawing/2014/main" id="{CCBC3956-E3F5-433D-B61B-BEED973954D9}"/>
              </a:ext>
            </a:extLst>
          </p:cNvPr>
          <p:cNvSpPr/>
          <p:nvPr/>
        </p:nvSpPr>
        <p:spPr>
          <a:xfrm>
            <a:off x="774358" y="450725"/>
            <a:ext cx="8699156" cy="618897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BE015239-7822-47A9-82F6-B33744CB5BCC}"/>
              </a:ext>
            </a:extLst>
          </p:cNvPr>
          <p:cNvPicPr>
            <a:picLocks noChangeAspect="1"/>
          </p:cNvPicPr>
          <p:nvPr/>
        </p:nvPicPr>
        <p:blipFill rotWithShape="1">
          <a:blip r:embed="rId5">
            <a:lum/>
            <a:alphaModFix/>
          </a:blip>
          <a:srcRect t="42176"/>
          <a:stretch/>
        </p:blipFill>
        <p:spPr>
          <a:xfrm>
            <a:off x="5578310" y="5219259"/>
            <a:ext cx="3155734" cy="1262752"/>
          </a:xfrm>
          <a:prstGeom prst="rect">
            <a:avLst/>
          </a:prstGeom>
          <a:noFill/>
          <a:ln>
            <a:noFill/>
          </a:ln>
        </p:spPr>
      </p:pic>
    </p:spTree>
    <p:extLst>
      <p:ext uri="{BB962C8B-B14F-4D97-AF65-F5344CB8AC3E}">
        <p14:creationId xmlns:p14="http://schemas.microsoft.com/office/powerpoint/2010/main" val="965758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4250299-D545-456E-B6F0-E845ADDBA21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9247" t="24016" r="22271" b="8316"/>
          <a:stretch/>
        </p:blipFill>
        <p:spPr>
          <a:xfrm>
            <a:off x="10221853" y="1802134"/>
            <a:ext cx="1767275" cy="1164157"/>
          </a:xfrm>
          <a:prstGeom prst="rect">
            <a:avLst/>
          </a:prstGeom>
        </p:spPr>
      </p:pic>
      <p:pic>
        <p:nvPicPr>
          <p:cNvPr id="13" name="Image 12">
            <a:extLst>
              <a:ext uri="{FF2B5EF4-FFF2-40B4-BE49-F238E27FC236}">
                <a16:creationId xmlns:a16="http://schemas.microsoft.com/office/drawing/2014/main" id="{ACF31EA9-FE4B-4F63-A3EB-96983A76FE1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1420" r="10353"/>
          <a:stretch/>
        </p:blipFill>
        <p:spPr>
          <a:xfrm>
            <a:off x="10221853" y="3189222"/>
            <a:ext cx="1767275" cy="1164157"/>
          </a:xfrm>
          <a:prstGeom prst="rect">
            <a:avLst/>
          </a:prstGeom>
        </p:spPr>
      </p:pic>
      <p:sp>
        <p:nvSpPr>
          <p:cNvPr id="16" name="ZoneTexte 15">
            <a:extLst>
              <a:ext uri="{FF2B5EF4-FFF2-40B4-BE49-F238E27FC236}">
                <a16:creationId xmlns:a16="http://schemas.microsoft.com/office/drawing/2014/main" id="{2A45F47B-E05A-499D-88EB-55A3733A2363}"/>
              </a:ext>
            </a:extLst>
          </p:cNvPr>
          <p:cNvSpPr txBox="1"/>
          <p:nvPr/>
        </p:nvSpPr>
        <p:spPr>
          <a:xfrm>
            <a:off x="5880100" y="3425797"/>
            <a:ext cx="3780137" cy="523220"/>
          </a:xfrm>
          <a:prstGeom prst="rect">
            <a:avLst/>
          </a:prstGeom>
          <a:noFill/>
          <a:ln w="19050">
            <a:solidFill>
              <a:schemeClr val="tx1"/>
            </a:solidFill>
            <a:prstDash val="dash"/>
          </a:ln>
        </p:spPr>
        <p:txBody>
          <a:bodyPr wrap="none" rtlCol="0">
            <a:spAutoFit/>
          </a:bodyPr>
          <a:lstStyle/>
          <a:p>
            <a:r>
              <a:rPr lang="fr-FR" sz="1400" dirty="0">
                <a:solidFill>
                  <a:srgbClr val="00B0F0"/>
                </a:solidFill>
              </a:rPr>
              <a:t>Recycler les déchets en leur donnant une 2</a:t>
            </a:r>
            <a:r>
              <a:rPr lang="fr-FR" sz="1400" baseline="30000" dirty="0">
                <a:solidFill>
                  <a:srgbClr val="00B0F0"/>
                </a:solidFill>
              </a:rPr>
              <a:t>ème</a:t>
            </a:r>
            <a:r>
              <a:rPr lang="fr-FR" sz="1400" dirty="0">
                <a:solidFill>
                  <a:srgbClr val="00B0F0"/>
                </a:solidFill>
              </a:rPr>
              <a:t> vie</a:t>
            </a:r>
          </a:p>
          <a:p>
            <a:r>
              <a:rPr lang="fr-FR" sz="1400" b="1" dirty="0">
                <a:solidFill>
                  <a:srgbClr val="00B0F0"/>
                </a:solidFill>
              </a:rPr>
              <a:t>Valorisation des déchets</a:t>
            </a:r>
          </a:p>
        </p:txBody>
      </p:sp>
      <p:sp>
        <p:nvSpPr>
          <p:cNvPr id="17" name="ZoneTexte 16">
            <a:extLst>
              <a:ext uri="{FF2B5EF4-FFF2-40B4-BE49-F238E27FC236}">
                <a16:creationId xmlns:a16="http://schemas.microsoft.com/office/drawing/2014/main" id="{0E7B4240-BF9E-41B8-ACB4-1496AE8F9403}"/>
              </a:ext>
            </a:extLst>
          </p:cNvPr>
          <p:cNvSpPr txBox="1"/>
          <p:nvPr/>
        </p:nvSpPr>
        <p:spPr>
          <a:xfrm>
            <a:off x="286096" y="1776209"/>
            <a:ext cx="4693593" cy="523220"/>
          </a:xfrm>
          <a:prstGeom prst="rect">
            <a:avLst/>
          </a:prstGeom>
          <a:noFill/>
          <a:ln w="19050">
            <a:solidFill>
              <a:schemeClr val="tx1"/>
            </a:solidFill>
            <a:prstDash val="dash"/>
          </a:ln>
        </p:spPr>
        <p:txBody>
          <a:bodyPr wrap="none" rtlCol="0">
            <a:spAutoFit/>
          </a:bodyPr>
          <a:lstStyle/>
          <a:p>
            <a:r>
              <a:rPr lang="fr-FR" sz="1400" dirty="0">
                <a:solidFill>
                  <a:srgbClr val="00B0F0"/>
                </a:solidFill>
              </a:rPr>
              <a:t>Se rendre sur les </a:t>
            </a:r>
            <a:r>
              <a:rPr lang="fr-FR" sz="1400" b="1" dirty="0">
                <a:solidFill>
                  <a:srgbClr val="00B0F0"/>
                </a:solidFill>
              </a:rPr>
              <a:t>points d’apport volontaire </a:t>
            </a:r>
            <a:r>
              <a:rPr lang="fr-FR" sz="1400" dirty="0">
                <a:solidFill>
                  <a:srgbClr val="00B0F0"/>
                </a:solidFill>
              </a:rPr>
              <a:t>autour du collège</a:t>
            </a:r>
          </a:p>
          <a:p>
            <a:r>
              <a:rPr lang="fr-FR" sz="1400" dirty="0">
                <a:solidFill>
                  <a:srgbClr val="00B0F0"/>
                </a:solidFill>
              </a:rPr>
              <a:t>Jeter divers déchets dans la poubelle adaptée</a:t>
            </a:r>
          </a:p>
        </p:txBody>
      </p:sp>
      <p:sp>
        <p:nvSpPr>
          <p:cNvPr id="18" name="ZoneTexte 17">
            <a:extLst>
              <a:ext uri="{FF2B5EF4-FFF2-40B4-BE49-F238E27FC236}">
                <a16:creationId xmlns:a16="http://schemas.microsoft.com/office/drawing/2014/main" id="{07B9A684-7F7B-4367-8CCA-73B349EF42E3}"/>
              </a:ext>
            </a:extLst>
          </p:cNvPr>
          <p:cNvSpPr txBox="1"/>
          <p:nvPr/>
        </p:nvSpPr>
        <p:spPr>
          <a:xfrm>
            <a:off x="3400575" y="2465403"/>
            <a:ext cx="4959050" cy="738664"/>
          </a:xfrm>
          <a:prstGeom prst="rect">
            <a:avLst/>
          </a:prstGeom>
          <a:noFill/>
          <a:ln w="19050">
            <a:solidFill>
              <a:schemeClr val="tx1"/>
            </a:solidFill>
            <a:prstDash val="dash"/>
          </a:ln>
        </p:spPr>
        <p:txBody>
          <a:bodyPr wrap="none" rtlCol="0">
            <a:spAutoFit/>
          </a:bodyPr>
          <a:lstStyle/>
          <a:p>
            <a:r>
              <a:rPr lang="fr-FR" sz="1400" dirty="0">
                <a:solidFill>
                  <a:srgbClr val="00B0F0"/>
                </a:solidFill>
              </a:rPr>
              <a:t>Organiser une rencontre avec une association de </a:t>
            </a:r>
            <a:r>
              <a:rPr lang="fr-FR" sz="1400" b="1" dirty="0">
                <a:solidFill>
                  <a:srgbClr val="00B0F0"/>
                </a:solidFill>
              </a:rPr>
              <a:t>collecte de dons</a:t>
            </a:r>
          </a:p>
          <a:p>
            <a:r>
              <a:rPr lang="fr-FR" sz="1400" dirty="0">
                <a:solidFill>
                  <a:srgbClr val="00B0F0"/>
                </a:solidFill>
              </a:rPr>
              <a:t>Exemple : « Remise en jeux »</a:t>
            </a:r>
          </a:p>
          <a:p>
            <a:r>
              <a:rPr lang="fr-FR" sz="1400" dirty="0">
                <a:solidFill>
                  <a:srgbClr val="00B0F0"/>
                </a:solidFill>
              </a:rPr>
              <a:t>Participer à une collecte de jouets vieux ou abîmés </a:t>
            </a:r>
          </a:p>
        </p:txBody>
      </p:sp>
      <p:sp>
        <p:nvSpPr>
          <p:cNvPr id="20" name="ZoneTexte 19">
            <a:extLst>
              <a:ext uri="{FF2B5EF4-FFF2-40B4-BE49-F238E27FC236}">
                <a16:creationId xmlns:a16="http://schemas.microsoft.com/office/drawing/2014/main" id="{7E5F1F8B-650A-4186-8ED1-85453B9D39AD}"/>
              </a:ext>
            </a:extLst>
          </p:cNvPr>
          <p:cNvSpPr txBox="1"/>
          <p:nvPr/>
        </p:nvSpPr>
        <p:spPr>
          <a:xfrm>
            <a:off x="3797632" y="361834"/>
            <a:ext cx="4164936" cy="830997"/>
          </a:xfrm>
          <a:prstGeom prst="rect">
            <a:avLst/>
          </a:prstGeom>
          <a:noFill/>
        </p:spPr>
        <p:txBody>
          <a:bodyPr wrap="square" rtlCol="0">
            <a:spAutoFit/>
          </a:bodyPr>
          <a:lstStyle/>
          <a:p>
            <a:pPr algn="ctr"/>
            <a:r>
              <a:rPr lang="fr-FR" sz="1600" b="1" dirty="0">
                <a:solidFill>
                  <a:srgbClr val="FF33CC"/>
                </a:solidFill>
              </a:rPr>
              <a:t>Comprendre notre environnement</a:t>
            </a:r>
          </a:p>
          <a:p>
            <a:pPr algn="ctr"/>
            <a:r>
              <a:rPr lang="fr-FR" sz="1600" b="1" dirty="0">
                <a:solidFill>
                  <a:srgbClr val="FF33CC"/>
                </a:solidFill>
              </a:rPr>
              <a:t> pour mieux se protéger contre nos déchets</a:t>
            </a:r>
          </a:p>
          <a:p>
            <a:pPr algn="ctr"/>
            <a:r>
              <a:rPr lang="fr-FR" sz="1600" b="1" dirty="0">
                <a:solidFill>
                  <a:srgbClr val="FF33CC"/>
                </a:solidFill>
              </a:rPr>
              <a:t> (suite) </a:t>
            </a:r>
          </a:p>
        </p:txBody>
      </p:sp>
      <p:sp>
        <p:nvSpPr>
          <p:cNvPr id="2" name="ZoneTexte 1">
            <a:extLst>
              <a:ext uri="{FF2B5EF4-FFF2-40B4-BE49-F238E27FC236}">
                <a16:creationId xmlns:a16="http://schemas.microsoft.com/office/drawing/2014/main" id="{6F361B2C-59FF-4C6A-AA49-FC5372893711}"/>
              </a:ext>
            </a:extLst>
          </p:cNvPr>
          <p:cNvSpPr txBox="1"/>
          <p:nvPr/>
        </p:nvSpPr>
        <p:spPr>
          <a:xfrm>
            <a:off x="213271" y="1170002"/>
            <a:ext cx="5244513" cy="523220"/>
          </a:xfrm>
          <a:prstGeom prst="rect">
            <a:avLst/>
          </a:prstGeom>
          <a:noFill/>
        </p:spPr>
        <p:txBody>
          <a:bodyPr wrap="none" rtlCol="0">
            <a:spAutoFit/>
          </a:bodyPr>
          <a:lstStyle/>
          <a:p>
            <a:r>
              <a:rPr lang="fr-FR" sz="1400" dirty="0"/>
              <a:t>En fin de période, on peut proposer les activités suivantes aux élèves,</a:t>
            </a:r>
          </a:p>
          <a:p>
            <a:r>
              <a:rPr lang="fr-FR" sz="1400" dirty="0"/>
              <a:t>elles participent au parcours citoyen de l’élève. </a:t>
            </a:r>
          </a:p>
        </p:txBody>
      </p:sp>
      <p:pic>
        <p:nvPicPr>
          <p:cNvPr id="4" name="Image 3">
            <a:extLst>
              <a:ext uri="{FF2B5EF4-FFF2-40B4-BE49-F238E27FC236}">
                <a16:creationId xmlns:a16="http://schemas.microsoft.com/office/drawing/2014/main" id="{1BE966B6-7BFF-48EF-9691-44DFF5CFC2C6}"/>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9051" t="3757" r="9510"/>
          <a:stretch/>
        </p:blipFill>
        <p:spPr>
          <a:xfrm>
            <a:off x="9736118" y="4576310"/>
            <a:ext cx="2253011" cy="1775063"/>
          </a:xfrm>
          <a:prstGeom prst="rect">
            <a:avLst/>
          </a:prstGeom>
        </p:spPr>
      </p:pic>
      <p:pic>
        <p:nvPicPr>
          <p:cNvPr id="8" name="Image 7">
            <a:extLst>
              <a:ext uri="{FF2B5EF4-FFF2-40B4-BE49-F238E27FC236}">
                <a16:creationId xmlns:a16="http://schemas.microsoft.com/office/drawing/2014/main" id="{EFE4039F-910E-4C89-AB11-81AB7C411ADB}"/>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3475" t="26647" r="8564" b="7628"/>
          <a:stretch/>
        </p:blipFill>
        <p:spPr>
          <a:xfrm>
            <a:off x="133230" y="3711599"/>
            <a:ext cx="4696827" cy="2639774"/>
          </a:xfrm>
          <a:prstGeom prst="rect">
            <a:avLst/>
          </a:prstGeom>
        </p:spPr>
      </p:pic>
      <p:pic>
        <p:nvPicPr>
          <p:cNvPr id="12" name="Image 11">
            <a:extLst>
              <a:ext uri="{FF2B5EF4-FFF2-40B4-BE49-F238E27FC236}">
                <a16:creationId xmlns:a16="http://schemas.microsoft.com/office/drawing/2014/main" id="{CF692ECF-FC96-4A1C-B7A0-44CDBA2A03BF}"/>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22932" t="45408" r="23875" b="20610"/>
          <a:stretch/>
        </p:blipFill>
        <p:spPr>
          <a:xfrm>
            <a:off x="5146440" y="4576311"/>
            <a:ext cx="4273295" cy="1775062"/>
          </a:xfrm>
          <a:prstGeom prst="rect">
            <a:avLst/>
          </a:prstGeom>
        </p:spPr>
      </p:pic>
      <p:sp>
        <p:nvSpPr>
          <p:cNvPr id="14" name="ZoneTexte 13">
            <a:extLst>
              <a:ext uri="{FF2B5EF4-FFF2-40B4-BE49-F238E27FC236}">
                <a16:creationId xmlns:a16="http://schemas.microsoft.com/office/drawing/2014/main" id="{C2B32F7F-A831-4EED-90CC-577A1C753ADA}"/>
              </a:ext>
            </a:extLst>
          </p:cNvPr>
          <p:cNvSpPr txBox="1"/>
          <p:nvPr/>
        </p:nvSpPr>
        <p:spPr>
          <a:xfrm>
            <a:off x="8164468" y="6436046"/>
            <a:ext cx="2252540" cy="246221"/>
          </a:xfrm>
          <a:prstGeom prst="rect">
            <a:avLst/>
          </a:prstGeom>
          <a:noFill/>
        </p:spPr>
        <p:txBody>
          <a:bodyPr wrap="none" rtlCol="0">
            <a:spAutoFit/>
          </a:bodyPr>
          <a:lstStyle/>
          <a:p>
            <a:r>
              <a:rPr lang="fr-FR" sz="1000" dirty="0"/>
              <a:t>Travaux d’élèves du collège Henri Fabre</a:t>
            </a:r>
          </a:p>
        </p:txBody>
      </p:sp>
      <p:pic>
        <p:nvPicPr>
          <p:cNvPr id="15" name="thumbnail.jpeg" descr="thumbnail.jpeg">
            <a:extLst>
              <a:ext uri="{FF2B5EF4-FFF2-40B4-BE49-F238E27FC236}">
                <a16:creationId xmlns:a16="http://schemas.microsoft.com/office/drawing/2014/main" id="{31BB3E36-D5C3-4515-A97F-789BEC814860}"/>
              </a:ext>
            </a:extLst>
          </p:cNvPr>
          <p:cNvPicPr>
            <a:picLocks noChangeAspect="1"/>
          </p:cNvPicPr>
          <p:nvPr/>
        </p:nvPicPr>
        <p:blipFill rotWithShape="1">
          <a:blip r:embed="rId7">
            <a:extLst/>
          </a:blip>
          <a:srcRect t="26939"/>
          <a:stretch/>
        </p:blipFill>
        <p:spPr>
          <a:xfrm>
            <a:off x="8563923" y="732716"/>
            <a:ext cx="1453631" cy="1888072"/>
          </a:xfrm>
          <a:prstGeom prst="rect">
            <a:avLst/>
          </a:prstGeom>
          <a:ln w="12700">
            <a:miter lim="400000"/>
          </a:ln>
        </p:spPr>
      </p:pic>
      <p:sp>
        <p:nvSpPr>
          <p:cNvPr id="19" name="ZoneTexte 18">
            <a:extLst>
              <a:ext uri="{FF2B5EF4-FFF2-40B4-BE49-F238E27FC236}">
                <a16:creationId xmlns:a16="http://schemas.microsoft.com/office/drawing/2014/main" id="{33F51221-03EC-4282-88F7-3B0AC0CC52A3}"/>
              </a:ext>
            </a:extLst>
          </p:cNvPr>
          <p:cNvSpPr txBox="1"/>
          <p:nvPr/>
        </p:nvSpPr>
        <p:spPr>
          <a:xfrm>
            <a:off x="10951207" y="6351373"/>
            <a:ext cx="639919" cy="246221"/>
          </a:xfrm>
          <a:prstGeom prst="rect">
            <a:avLst/>
          </a:prstGeom>
          <a:noFill/>
          <a:ln w="9525">
            <a:solidFill>
              <a:srgbClr val="FF33CC"/>
            </a:solidFill>
          </a:ln>
        </p:spPr>
        <p:txBody>
          <a:bodyPr wrap="none" rtlCol="0">
            <a:spAutoFit/>
          </a:bodyPr>
          <a:lstStyle/>
          <a:p>
            <a:r>
              <a:rPr lang="fr-FR" sz="1000" b="1" dirty="0">
                <a:solidFill>
                  <a:srgbClr val="FF33CC"/>
                </a:solidFill>
              </a:rPr>
              <a:t>Thème 1</a:t>
            </a:r>
          </a:p>
        </p:txBody>
      </p:sp>
    </p:spTree>
    <p:extLst>
      <p:ext uri="{BB962C8B-B14F-4D97-AF65-F5344CB8AC3E}">
        <p14:creationId xmlns:p14="http://schemas.microsoft.com/office/powerpoint/2010/main" val="49163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par>
                                <p:cTn id="31" presetID="53" presetClass="entr" presetSubtype="16"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par>
                                <p:cTn id="36" presetID="53" presetClass="entr" presetSubtype="16"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par>
                                <p:cTn id="41" presetID="53" presetClass="entr" presetSubtype="16"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par>
                                <p:cTn id="46" presetID="53" presetClass="entr" presetSubtype="16"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2899</TotalTime>
  <Words>464</Words>
  <Application>Microsoft Office PowerPoint</Application>
  <PresentationFormat>Grand écran</PresentationFormat>
  <Paragraphs>124</Paragraphs>
  <Slides>8</Slides>
  <Notes>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8</vt:i4>
      </vt:variant>
    </vt:vector>
  </HeadingPairs>
  <TitlesOfParts>
    <vt:vector size="18" baseType="lpstr">
      <vt:lpstr>Microsoft YaHei</vt:lpstr>
      <vt:lpstr>Arial</vt:lpstr>
      <vt:lpstr>Calibri</vt:lpstr>
      <vt:lpstr>Calibri Light</vt:lpstr>
      <vt:lpstr>Liberation Serif</vt:lpstr>
      <vt:lpstr>Mangal</vt:lpstr>
      <vt:lpstr>Segoe UI</vt:lpstr>
      <vt:lpstr>StarSymbol</vt:lpstr>
      <vt:lpstr>Tahoma</vt:lpstr>
      <vt:lpstr>Thème Office</vt:lpstr>
      <vt:lpstr>Présentation PowerPoint</vt:lpstr>
      <vt:lpstr>Présentation PowerPoint</vt:lpstr>
      <vt:lpstr>Présentation PowerPoint</vt:lpstr>
      <vt:lpstr>Présentation PowerPoint</vt:lpstr>
      <vt:lpstr>Présentation PowerPoint</vt:lpstr>
      <vt:lpstr>Présentation PowerPoint</vt:lpstr>
      <vt:lpstr>Quels sont les impacts des matières plastiques sur l'environnement ? Comment les réduire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hjlg</dc:title>
  <dc:creator>Hélène</dc:creator>
  <cp:lastModifiedBy>itarride</cp:lastModifiedBy>
  <cp:revision>262</cp:revision>
  <dcterms:created xsi:type="dcterms:W3CDTF">2017-01-22T13:19:51Z</dcterms:created>
  <dcterms:modified xsi:type="dcterms:W3CDTF">2018-02-25T15:27:11Z</dcterms:modified>
</cp:coreProperties>
</file>