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62" r:id="rId6"/>
    <p:sldId id="259" r:id="rId7"/>
    <p:sldId id="264" r:id="rId8"/>
    <p:sldId id="265" r:id="rId9"/>
    <p:sldId id="263" r:id="rId10"/>
    <p:sldId id="269" r:id="rId11"/>
    <p:sldId id="26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0066"/>
    <a:srgbClr val="996633"/>
    <a:srgbClr val="FF5050"/>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3" autoAdjust="0"/>
    <p:restoredTop sz="94660"/>
  </p:normalViewPr>
  <p:slideViewPr>
    <p:cSldViewPr>
      <p:cViewPr varScale="1">
        <p:scale>
          <a:sx n="111" d="100"/>
          <a:sy n="111" d="100"/>
        </p:scale>
        <p:origin x="-16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7BB5F-2EC8-420A-8FC6-612B8D9E3AE7}" type="datetimeFigureOut">
              <a:rPr lang="fr-FR" smtClean="0"/>
              <a:pPr/>
              <a:t>21/02/2016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4CD57-925E-4881-93F2-B9C7C671CD1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74CD57-925E-4881-93F2-B9C7C671CD10}"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464FC6-AC26-4539-BFCF-BF3113CBFDB6}" type="datetimeFigureOut">
              <a:rPr lang="fr-FR" smtClean="0"/>
              <a:pPr/>
              <a:t>21/02/2016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C4EC30-21F2-4E93-B170-17F653A16A1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64FC6-AC26-4539-BFCF-BF3113CBFDB6}" type="datetimeFigureOut">
              <a:rPr lang="fr-FR" smtClean="0"/>
              <a:pPr/>
              <a:t>21/02/2016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4EC30-21F2-4E93-B170-17F653A16A1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214290"/>
            <a:ext cx="7772400" cy="1470025"/>
          </a:xfrm>
        </p:spPr>
        <p:txBody>
          <a:bodyPr/>
          <a:lstStyle/>
          <a:p>
            <a:r>
              <a:rPr lang="fr-FR" dirty="0" smtClean="0"/>
              <a:t>L’HOMO HEIDELBERGENSIS</a:t>
            </a:r>
            <a:endParaRPr lang="fr-FR" dirty="0"/>
          </a:p>
        </p:txBody>
      </p:sp>
      <p:sp>
        <p:nvSpPr>
          <p:cNvPr id="3" name="Sous-titre 2"/>
          <p:cNvSpPr>
            <a:spLocks noGrp="1"/>
          </p:cNvSpPr>
          <p:nvPr>
            <p:ph type="subTitle" idx="1"/>
          </p:nvPr>
        </p:nvSpPr>
        <p:spPr>
          <a:xfrm>
            <a:off x="1428728" y="5286388"/>
            <a:ext cx="6715172" cy="1000132"/>
          </a:xfrm>
        </p:spPr>
        <p:txBody>
          <a:bodyPr>
            <a:normAutofit fontScale="47500" lnSpcReduction="20000"/>
          </a:bodyPr>
          <a:lstStyle/>
          <a:p>
            <a:endParaRPr lang="fr-FR" dirty="0" smtClean="0"/>
          </a:p>
          <a:p>
            <a:r>
              <a:rPr lang="fr-FR" dirty="0" smtClean="0">
                <a:solidFill>
                  <a:srgbClr val="7030A0"/>
                </a:solidFill>
              </a:rPr>
              <a:t>Etymologie: Homo, est le mot latin désignant «</a:t>
            </a:r>
            <a:r>
              <a:rPr lang="fr-FR" dirty="0" smtClean="0">
                <a:solidFill>
                  <a:srgbClr val="7030A0"/>
                </a:solidFill>
              </a:rPr>
              <a:t>l'homme, l’être humain» </a:t>
            </a:r>
            <a:r>
              <a:rPr lang="fr-FR" dirty="0" smtClean="0">
                <a:solidFill>
                  <a:srgbClr val="7030A0"/>
                </a:solidFill>
              </a:rPr>
              <a:t>et </a:t>
            </a:r>
            <a:r>
              <a:rPr lang="fr-FR" dirty="0" err="1" smtClean="0">
                <a:solidFill>
                  <a:srgbClr val="7030A0"/>
                </a:solidFill>
              </a:rPr>
              <a:t>heidelbergensis</a:t>
            </a:r>
            <a:r>
              <a:rPr lang="fr-FR" dirty="0" smtClean="0">
                <a:solidFill>
                  <a:srgbClr val="7030A0"/>
                </a:solidFill>
              </a:rPr>
              <a:t> </a:t>
            </a:r>
            <a:r>
              <a:rPr lang="fr-FR" dirty="0" smtClean="0">
                <a:solidFill>
                  <a:srgbClr val="7030A0"/>
                </a:solidFill>
              </a:rPr>
              <a:t>est </a:t>
            </a:r>
            <a:r>
              <a:rPr lang="fr-FR" dirty="0" smtClean="0">
                <a:solidFill>
                  <a:srgbClr val="7030A0"/>
                </a:solidFill>
              </a:rPr>
              <a:t>le mot latinisé pour 'Heidelberg', la ville en Allemagne, où le premier fossile </a:t>
            </a:r>
            <a:r>
              <a:rPr lang="fr-FR" dirty="0" smtClean="0">
                <a:solidFill>
                  <a:srgbClr val="7030A0"/>
                </a:solidFill>
              </a:rPr>
              <a:t>(une mandibule) d'Homo </a:t>
            </a:r>
            <a:r>
              <a:rPr lang="fr-FR" dirty="0" err="1" smtClean="0">
                <a:solidFill>
                  <a:srgbClr val="7030A0"/>
                </a:solidFill>
              </a:rPr>
              <a:t>heidelbergensis</a:t>
            </a:r>
            <a:r>
              <a:rPr lang="fr-FR" dirty="0" smtClean="0">
                <a:solidFill>
                  <a:srgbClr val="7030A0"/>
                </a:solidFill>
              </a:rPr>
              <a:t> a été découvert en </a:t>
            </a:r>
            <a:r>
              <a:rPr lang="fr-FR" dirty="0" smtClean="0">
                <a:solidFill>
                  <a:srgbClr val="7030A0"/>
                </a:solidFill>
              </a:rPr>
              <a:t>1907</a:t>
            </a:r>
            <a:endParaRPr lang="fr-FR" dirty="0" smtClean="0">
              <a:solidFill>
                <a:srgbClr val="7030A0"/>
              </a:solidFill>
            </a:endParaRPr>
          </a:p>
          <a:p>
            <a:endParaRPr lang="fr-FR" dirty="0"/>
          </a:p>
        </p:txBody>
      </p:sp>
      <p:pic>
        <p:nvPicPr>
          <p:cNvPr id="1026" name="Picture 2" descr="Afficher l'image d'origine"/>
          <p:cNvPicPr>
            <a:picLocks noChangeAspect="1" noChangeArrowheads="1"/>
          </p:cNvPicPr>
          <p:nvPr/>
        </p:nvPicPr>
        <p:blipFill>
          <a:blip r:embed="rId2"/>
          <a:srcRect/>
          <a:stretch>
            <a:fillRect/>
          </a:stretch>
        </p:blipFill>
        <p:spPr bwMode="auto">
          <a:xfrm>
            <a:off x="2000232" y="1571612"/>
            <a:ext cx="2857500" cy="3657600"/>
          </a:xfrm>
          <a:prstGeom prst="rect">
            <a:avLst/>
          </a:prstGeom>
          <a:noFill/>
        </p:spPr>
      </p:pic>
      <p:pic>
        <p:nvPicPr>
          <p:cNvPr id="5" name="Picture 2" descr="Image of male reconstruction based on Kabwe by John Gurche"/>
          <p:cNvPicPr>
            <a:picLocks noChangeAspect="1" noChangeArrowheads="1"/>
          </p:cNvPicPr>
          <p:nvPr/>
        </p:nvPicPr>
        <p:blipFill>
          <a:blip r:embed="rId3"/>
          <a:srcRect/>
          <a:stretch>
            <a:fillRect/>
          </a:stretch>
        </p:blipFill>
        <p:spPr bwMode="auto">
          <a:xfrm>
            <a:off x="5357818" y="1928802"/>
            <a:ext cx="2714644" cy="27146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166"/>
            <a:ext cx="2971792" cy="725470"/>
          </a:xfrm>
        </p:spPr>
        <p:txBody>
          <a:bodyPr>
            <a:normAutofit/>
          </a:bodyPr>
          <a:lstStyle/>
          <a:p>
            <a:r>
              <a:rPr lang="fr-FR" sz="1800" dirty="0" smtClean="0">
                <a:latin typeface="+mn-lt"/>
              </a:rPr>
              <a:t>De nouvelles hypothèses </a:t>
            </a:r>
            <a:endParaRPr lang="fr-FR" sz="1800" dirty="0">
              <a:latin typeface="+mn-lt"/>
            </a:endParaRPr>
          </a:p>
        </p:txBody>
      </p:sp>
      <p:pic>
        <p:nvPicPr>
          <p:cNvPr id="25602" name="Picture 2" descr="Afficher l'image d'origine"/>
          <p:cNvPicPr>
            <a:picLocks noChangeAspect="1" noChangeArrowheads="1"/>
          </p:cNvPicPr>
          <p:nvPr/>
        </p:nvPicPr>
        <p:blipFill>
          <a:blip r:embed="rId2" cstate="print"/>
          <a:srcRect/>
          <a:stretch>
            <a:fillRect/>
          </a:stretch>
        </p:blipFill>
        <p:spPr bwMode="auto">
          <a:xfrm>
            <a:off x="142844" y="4643446"/>
            <a:ext cx="2371848" cy="2214554"/>
          </a:xfrm>
          <a:prstGeom prst="rect">
            <a:avLst/>
          </a:prstGeom>
          <a:noFill/>
        </p:spPr>
      </p:pic>
      <p:sp>
        <p:nvSpPr>
          <p:cNvPr id="5" name="Rectangle à coins arrondis 4"/>
          <p:cNvSpPr/>
          <p:nvPr/>
        </p:nvSpPr>
        <p:spPr>
          <a:xfrm>
            <a:off x="0" y="1428736"/>
            <a:ext cx="3571868" cy="2928958"/>
          </a:xfrm>
          <a:prstGeom prst="wedgeRoundRectCallou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1406" y="1500175"/>
            <a:ext cx="3643338" cy="2462213"/>
          </a:xfrm>
          <a:prstGeom prst="rect">
            <a:avLst/>
          </a:prstGeom>
        </p:spPr>
        <p:txBody>
          <a:bodyPr wrap="square">
            <a:spAutoFit/>
          </a:bodyPr>
          <a:lstStyle/>
          <a:p>
            <a:r>
              <a:rPr lang="fr-FR" sz="1400" dirty="0" smtClean="0"/>
              <a:t>Pour Pascal Picq "</a:t>
            </a:r>
            <a:r>
              <a:rPr lang="fr-FR" sz="1400" i="1" dirty="0" smtClean="0"/>
              <a:t>Bien que le fossile de référence soit européen, des origines sont africaines. Sans qu'il soit possible d'affirmer qu'il s'agit vraiment d'une autre espèce, il recouvre une grande partie des fossiles qui annoncent les hommes les plus récents du pléistocène moyen qui, comme les Homo erectus tardifs de la même époque, se caractérisent tous par une même tendance évolutive avec l'acquisition d'un cerveau d'une capacité d'environ 1200 cm3.</a:t>
            </a:r>
            <a:r>
              <a:rPr lang="fr-FR" sz="1400" dirty="0" smtClean="0"/>
              <a:t>"</a:t>
            </a:r>
            <a:endParaRPr lang="fr-FR" sz="1400" dirty="0"/>
          </a:p>
        </p:txBody>
      </p:sp>
      <p:pic>
        <p:nvPicPr>
          <p:cNvPr id="25604" name="Picture 4" descr="Afficher l'image d'origine"/>
          <p:cNvPicPr>
            <a:picLocks noChangeAspect="1" noChangeArrowheads="1"/>
          </p:cNvPicPr>
          <p:nvPr/>
        </p:nvPicPr>
        <p:blipFill>
          <a:blip r:embed="rId3"/>
          <a:srcRect/>
          <a:stretch>
            <a:fillRect/>
          </a:stretch>
        </p:blipFill>
        <p:spPr bwMode="auto">
          <a:xfrm>
            <a:off x="5143504" y="4838699"/>
            <a:ext cx="2857500" cy="2019301"/>
          </a:xfrm>
          <a:prstGeom prst="rect">
            <a:avLst/>
          </a:prstGeom>
          <a:noFill/>
        </p:spPr>
      </p:pic>
      <p:sp>
        <p:nvSpPr>
          <p:cNvPr id="8" name="ZoneTexte 7"/>
          <p:cNvSpPr txBox="1"/>
          <p:nvPr/>
        </p:nvSpPr>
        <p:spPr>
          <a:xfrm>
            <a:off x="4286248" y="857232"/>
            <a:ext cx="4214842" cy="338554"/>
          </a:xfrm>
          <a:prstGeom prst="rect">
            <a:avLst/>
          </a:prstGeom>
          <a:noFill/>
        </p:spPr>
        <p:txBody>
          <a:bodyPr wrap="square" rtlCol="0">
            <a:spAutoFit/>
          </a:bodyPr>
          <a:lstStyle/>
          <a:p>
            <a:r>
              <a:rPr lang="fr-FR" sz="1600" dirty="0" smtClean="0">
                <a:solidFill>
                  <a:srgbClr val="990099"/>
                </a:solidFill>
                <a:effectLst>
                  <a:outerShdw blurRad="50800" dist="38100" dir="5400000" algn="t" rotWithShape="0">
                    <a:prstClr val="black">
                      <a:alpha val="40000"/>
                    </a:prstClr>
                  </a:outerShdw>
                </a:effectLst>
              </a:rPr>
              <a:t>Quand L’ADN apporte de nouvelle preuves</a:t>
            </a:r>
            <a:endParaRPr lang="fr-FR" sz="1600" dirty="0">
              <a:solidFill>
                <a:srgbClr val="990099"/>
              </a:solidFill>
              <a:effectLst>
                <a:outerShdw blurRad="50800" dist="38100" dir="5400000" algn="t" rotWithShape="0">
                  <a:prstClr val="black">
                    <a:alpha val="40000"/>
                  </a:prstClr>
                </a:outerShdw>
              </a:effectLst>
            </a:endParaRPr>
          </a:p>
        </p:txBody>
      </p:sp>
      <p:sp>
        <p:nvSpPr>
          <p:cNvPr id="13" name="ZoneTexte 12"/>
          <p:cNvSpPr txBox="1"/>
          <p:nvPr/>
        </p:nvSpPr>
        <p:spPr>
          <a:xfrm>
            <a:off x="4000464" y="1285860"/>
            <a:ext cx="5143536" cy="3323987"/>
          </a:xfrm>
          <a:prstGeom prst="rect">
            <a:avLst/>
          </a:prstGeom>
          <a:noFill/>
        </p:spPr>
        <p:txBody>
          <a:bodyPr wrap="square" rtlCol="0">
            <a:spAutoFit/>
          </a:bodyPr>
          <a:lstStyle/>
          <a:p>
            <a:r>
              <a:rPr lang="fr-FR" sz="1400" dirty="0" smtClean="0"/>
              <a:t>Plus récemment, les restes fossiles retrouvés à </a:t>
            </a:r>
            <a:r>
              <a:rPr lang="fr-FR" sz="1400" dirty="0" err="1" smtClean="0"/>
              <a:t>Gran</a:t>
            </a:r>
            <a:r>
              <a:rPr lang="fr-FR" sz="1400" dirty="0" smtClean="0"/>
              <a:t> </a:t>
            </a:r>
            <a:r>
              <a:rPr lang="fr-FR" sz="1400" dirty="0" err="1" smtClean="0"/>
              <a:t>Dolina</a:t>
            </a:r>
            <a:r>
              <a:rPr lang="fr-FR" sz="1400" dirty="0" smtClean="0"/>
              <a:t> en Espagne ont mis sérieusement en doute l’interprétation originelle. </a:t>
            </a:r>
          </a:p>
          <a:p>
            <a:r>
              <a:rPr lang="fr-FR" sz="1400" dirty="0" smtClean="0"/>
              <a:t>En effet, depuis l’analyse génétique de l'équipe de </a:t>
            </a:r>
            <a:r>
              <a:rPr lang="fr-FR" sz="1400" dirty="0" err="1" smtClean="0"/>
              <a:t>Svante</a:t>
            </a:r>
            <a:r>
              <a:rPr lang="fr-FR" sz="1400" dirty="0" smtClean="0"/>
              <a:t> </a:t>
            </a:r>
            <a:r>
              <a:rPr lang="fr-FR" sz="1400" dirty="0" err="1" smtClean="0"/>
              <a:t>Pääbo</a:t>
            </a:r>
            <a:r>
              <a:rPr lang="fr-FR" sz="1400" dirty="0" smtClean="0"/>
              <a:t> (</a:t>
            </a:r>
            <a:r>
              <a:rPr lang="fr-FR" sz="1400" dirty="0" smtClean="0">
                <a:solidFill>
                  <a:schemeClr val="tx2"/>
                </a:solidFill>
              </a:rPr>
              <a:t>Institut Max-Planck d'anthropologie évolutionniste à Leipzig, Allemagne)</a:t>
            </a:r>
            <a:r>
              <a:rPr lang="fr-FR" sz="1400" dirty="0" smtClean="0"/>
              <a:t> publiée le 4 décembre 2013 dans la revue </a:t>
            </a:r>
            <a:r>
              <a:rPr lang="fr-FR" sz="1400" i="1" u="sng" dirty="0" smtClean="0"/>
              <a:t>Nature</a:t>
            </a:r>
            <a:r>
              <a:rPr lang="fr-FR" sz="1400" dirty="0" smtClean="0"/>
              <a:t>, de nouvelles découverte ont été mises à jour. </a:t>
            </a:r>
          </a:p>
          <a:p>
            <a:r>
              <a:rPr lang="fr-FR" sz="1400" dirty="0" smtClean="0"/>
              <a:t>L'équipe a analysé l'ADN mitochondrial d'un fémur de </a:t>
            </a:r>
            <a:r>
              <a:rPr lang="fr-FR" sz="1400" dirty="0" err="1" smtClean="0"/>
              <a:t>Atapuerca</a:t>
            </a:r>
            <a:r>
              <a:rPr lang="fr-FR" sz="1400" dirty="0" smtClean="0"/>
              <a:t>. « Loin de révéler cet étroit lien génétique entre </a:t>
            </a:r>
            <a:r>
              <a:rPr lang="fr-FR" sz="1400" i="1" dirty="0" smtClean="0"/>
              <a:t>Homo </a:t>
            </a:r>
            <a:r>
              <a:rPr lang="fr-FR" sz="1400" i="1" dirty="0" err="1" smtClean="0"/>
              <a:t>heidelbergensis</a:t>
            </a:r>
            <a:r>
              <a:rPr lang="fr-FR" sz="1400" dirty="0" smtClean="0"/>
              <a:t> et </a:t>
            </a:r>
            <a:r>
              <a:rPr lang="fr-FR" sz="1400" dirty="0" err="1" smtClean="0"/>
              <a:t>Néandertal</a:t>
            </a:r>
            <a:r>
              <a:rPr lang="fr-FR" sz="1400" dirty="0" smtClean="0"/>
              <a:t> auquel les auteurs de l’étude s’attendaient, l’analyse de cet ADN mitochondrial a en réalité montré que cet Homo de la grotte de Sima de los </a:t>
            </a:r>
            <a:r>
              <a:rPr lang="fr-FR" sz="1400" dirty="0" err="1" smtClean="0"/>
              <a:t>Huesos</a:t>
            </a:r>
            <a:r>
              <a:rPr lang="fr-FR" sz="1400" dirty="0" smtClean="0"/>
              <a:t> est génétiquement bien plus proche de l’Homme de </a:t>
            </a:r>
            <a:r>
              <a:rPr lang="fr-FR" sz="1400" dirty="0" err="1" smtClean="0"/>
              <a:t>Denisova</a:t>
            </a:r>
            <a:r>
              <a:rPr lang="fr-FR" sz="1400" dirty="0" smtClean="0"/>
              <a:t> que de l'homme de Neandertal ». L'Homme de </a:t>
            </a:r>
            <a:r>
              <a:rPr lang="fr-FR" sz="1400" dirty="0" err="1" smtClean="0"/>
              <a:t>Denisova</a:t>
            </a:r>
            <a:r>
              <a:rPr lang="fr-FR" sz="1400" dirty="0" smtClean="0"/>
              <a:t> est un hominidé cousin mais distinct de </a:t>
            </a:r>
            <a:r>
              <a:rPr lang="fr-FR" sz="1400" dirty="0" err="1" smtClean="0"/>
              <a:t>Néandertal</a:t>
            </a:r>
            <a:r>
              <a:rPr lang="fr-FR" sz="1400" dirty="0" smtClean="0"/>
              <a:t>, identifié par des restes d'une quarantaine de milliers d'années dans le sud de la Sibérie.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00108"/>
            <a:ext cx="4714908" cy="3970318"/>
          </a:xfrm>
          <a:prstGeom prst="rect">
            <a:avLst/>
          </a:prstGeom>
        </p:spPr>
        <p:txBody>
          <a:bodyPr wrap="square">
            <a:spAutoFit/>
          </a:bodyPr>
          <a:lstStyle/>
          <a:p>
            <a:r>
              <a:rPr lang="fr-FR" sz="1400" dirty="0" err="1" smtClean="0"/>
              <a:t>Pääbo</a:t>
            </a:r>
            <a:r>
              <a:rPr lang="fr-FR" sz="1400" dirty="0" smtClean="0"/>
              <a:t> ne remet cependant pas en cause l'apparentement de </a:t>
            </a:r>
            <a:r>
              <a:rPr lang="fr-FR" sz="1400" i="1" dirty="0" smtClean="0"/>
              <a:t>Homo </a:t>
            </a:r>
            <a:r>
              <a:rPr lang="fr-FR" sz="1400" i="1" dirty="0" err="1" smtClean="0"/>
              <a:t>heidelbergensis</a:t>
            </a:r>
            <a:r>
              <a:rPr lang="fr-FR" sz="1400" dirty="0" smtClean="0"/>
              <a:t> et de </a:t>
            </a:r>
            <a:r>
              <a:rPr lang="fr-FR" sz="1400" dirty="0" err="1" smtClean="0"/>
              <a:t>Néandertal</a:t>
            </a:r>
            <a:r>
              <a:rPr lang="fr-FR" sz="1400" dirty="0" smtClean="0"/>
              <a:t>. Il pense au contraire « que les Homo de la grotte de Sima de los </a:t>
            </a:r>
            <a:r>
              <a:rPr lang="fr-FR" sz="1400" dirty="0" err="1" smtClean="0"/>
              <a:t>Huesos</a:t>
            </a:r>
            <a:r>
              <a:rPr lang="fr-FR" sz="1400" dirty="0" smtClean="0"/>
              <a:t> seraient [...] les ancêtres communs de l’Homme de </a:t>
            </a:r>
            <a:r>
              <a:rPr lang="fr-FR" sz="1400" dirty="0" err="1" smtClean="0"/>
              <a:t>Denisova</a:t>
            </a:r>
            <a:r>
              <a:rPr lang="fr-FR" sz="1400" dirty="0" smtClean="0"/>
              <a:t> et l’Homme de </a:t>
            </a:r>
            <a:r>
              <a:rPr lang="fr-FR" sz="1400" dirty="0" err="1" smtClean="0"/>
              <a:t>Néandertal</a:t>
            </a:r>
            <a:r>
              <a:rPr lang="fr-FR" sz="1400" baseline="30000" dirty="0" smtClean="0"/>
              <a:t> </a:t>
            </a:r>
            <a:r>
              <a:rPr lang="fr-FR" sz="1400" dirty="0" smtClean="0"/>
              <a:t>». L'éloignement génétique relatif d'avec </a:t>
            </a:r>
            <a:r>
              <a:rPr lang="fr-FR" sz="1400" dirty="0" err="1" smtClean="0"/>
              <a:t>Néandertal</a:t>
            </a:r>
            <a:r>
              <a:rPr lang="fr-FR" sz="1400" dirty="0" smtClean="0"/>
              <a:t> serait dû à un phénomène classique de dérive génétique, certaines caractéristiques génétiques se perdant quand certains groupes ou individus n'ont pas de descendance. La ressemblance plus grande avec les </a:t>
            </a:r>
            <a:r>
              <a:rPr lang="fr-FR" sz="1400" dirty="0" err="1" smtClean="0"/>
              <a:t>denisoviens</a:t>
            </a:r>
            <a:r>
              <a:rPr lang="fr-FR" sz="1400" dirty="0" smtClean="0"/>
              <a:t> serait donc un simple hasard lié à l'analyse d'un petit nombre de séquences d'ADN mitochondrial. « Une hypothèse [...] qui ne pourra être sérieusement testée que si les généticiens parviennent à extraire de l'ADN nucléaire des ossements des </a:t>
            </a:r>
            <a:r>
              <a:rPr lang="fr-FR" sz="1400" i="1" dirty="0" smtClean="0"/>
              <a:t>Homo</a:t>
            </a:r>
            <a:r>
              <a:rPr lang="fr-FR" sz="1400" dirty="0" smtClean="0"/>
              <a:t> [</a:t>
            </a:r>
            <a:r>
              <a:rPr lang="fr-FR" sz="1400" i="1" dirty="0" err="1" smtClean="0"/>
              <a:t>heidelbergensis</a:t>
            </a:r>
            <a:r>
              <a:rPr lang="fr-FR" sz="1400" dirty="0" smtClean="0"/>
              <a:t>] présents de la grotte de Sima de los </a:t>
            </a:r>
            <a:r>
              <a:rPr lang="fr-FR" sz="1400" dirty="0" err="1" smtClean="0"/>
              <a:t>Huesos</a:t>
            </a:r>
            <a:r>
              <a:rPr lang="fr-FR" sz="1400" dirty="0" smtClean="0"/>
              <a:t>. En effet, contrairement à l'ADN mitochondrial, l'ADN nucléaire permet de reconstituer non seulement les lignées maternelles, mais également les lignées paternelles. »</a:t>
            </a:r>
            <a:endParaRPr lang="fr-FR" sz="1400" dirty="0"/>
          </a:p>
        </p:txBody>
      </p:sp>
      <p:sp>
        <p:nvSpPr>
          <p:cNvPr id="4" name="ZoneTexte 3"/>
          <p:cNvSpPr txBox="1"/>
          <p:nvPr/>
        </p:nvSpPr>
        <p:spPr>
          <a:xfrm>
            <a:off x="1071538" y="142853"/>
            <a:ext cx="5786478" cy="642941"/>
          </a:xfrm>
          <a:prstGeom prst="rect">
            <a:avLst/>
          </a:prstGeom>
          <a:noFill/>
        </p:spPr>
        <p:txBody>
          <a:bodyPr wrap="square" rtlCol="0">
            <a:spAutoFit/>
          </a:bodyPr>
          <a:lstStyle/>
          <a:p>
            <a:pPr algn="ctr"/>
            <a:r>
              <a:rPr lang="fr-FR" dirty="0" smtClean="0"/>
              <a:t>Une appartenance cependant indéniable entre les espèces Homo </a:t>
            </a:r>
            <a:r>
              <a:rPr lang="fr-FR" dirty="0" err="1" smtClean="0"/>
              <a:t>heidelbergensis</a:t>
            </a:r>
            <a:r>
              <a:rPr lang="fr-FR" dirty="0" smtClean="0"/>
              <a:t> et </a:t>
            </a:r>
            <a:r>
              <a:rPr lang="fr-FR" dirty="0" err="1" smtClean="0"/>
              <a:t>Néandertal</a:t>
            </a:r>
            <a:endParaRPr lang="fr-FR" dirty="0"/>
          </a:p>
        </p:txBody>
      </p:sp>
      <p:pic>
        <p:nvPicPr>
          <p:cNvPr id="26626" name="Picture 2" descr="http://www.pedagogie.ac-nantes.fr/servlet/com.univ.collaboratif.utils.LectureFichiergw?ID_FICHIER=1418157096011&amp;ID_FICHE=1418382786506"/>
          <p:cNvPicPr>
            <a:picLocks noChangeAspect="1" noChangeArrowheads="1"/>
          </p:cNvPicPr>
          <p:nvPr/>
        </p:nvPicPr>
        <p:blipFill>
          <a:blip r:embed="rId2"/>
          <a:srcRect/>
          <a:stretch>
            <a:fillRect/>
          </a:stretch>
        </p:blipFill>
        <p:spPr bwMode="auto">
          <a:xfrm>
            <a:off x="5072066" y="928670"/>
            <a:ext cx="3909747" cy="3357586"/>
          </a:xfrm>
          <a:prstGeom prst="rect">
            <a:avLst/>
          </a:prstGeom>
          <a:noFill/>
        </p:spPr>
      </p:pic>
      <p:pic>
        <p:nvPicPr>
          <p:cNvPr id="26628" name="Picture 4" descr="Afficher l'image d'origine"/>
          <p:cNvPicPr>
            <a:picLocks noChangeAspect="1" noChangeArrowheads="1"/>
          </p:cNvPicPr>
          <p:nvPr/>
        </p:nvPicPr>
        <p:blipFill>
          <a:blip r:embed="rId3"/>
          <a:srcRect/>
          <a:stretch>
            <a:fillRect/>
          </a:stretch>
        </p:blipFill>
        <p:spPr bwMode="auto">
          <a:xfrm>
            <a:off x="1214414" y="4830486"/>
            <a:ext cx="7000924" cy="19347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fontScale="90000"/>
          </a:bodyPr>
          <a:lstStyle/>
          <a:p>
            <a:r>
              <a:rPr lang="fr-FR" dirty="0" smtClean="0"/>
              <a:t>Les importantes découvertes fossiles</a:t>
            </a:r>
            <a:endParaRPr lang="fr-FR" dirty="0"/>
          </a:p>
        </p:txBody>
      </p:sp>
      <p:sp>
        <p:nvSpPr>
          <p:cNvPr id="4097" name="Rectangle 1"/>
          <p:cNvSpPr>
            <a:spLocks noChangeArrowheads="1"/>
          </p:cNvSpPr>
          <p:nvPr/>
        </p:nvSpPr>
        <p:spPr bwMode="auto">
          <a:xfrm>
            <a:off x="2071670" y="1071546"/>
            <a:ext cx="6858048" cy="1384995"/>
          </a:xfrm>
          <a:prstGeom prst="rect">
            <a:avLst/>
          </a:prstGeom>
          <a:noFill/>
          <a:ln w="190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C’est en 1907</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smtClean="0"/>
              <a:t>que le premier fossile d'</a:t>
            </a:r>
            <a:r>
              <a:rPr lang="fr-FR" sz="1200" i="1" dirty="0" smtClean="0"/>
              <a:t>Homo </a:t>
            </a:r>
            <a:r>
              <a:rPr lang="fr-FR" sz="1200" i="1" dirty="0" err="1" smtClean="0"/>
              <a:t>heidelbergensis</a:t>
            </a:r>
            <a:r>
              <a:rPr lang="fr-FR" sz="1200" dirty="0" smtClean="0"/>
              <a:t> a été identifié, dans une sablière de la région de Mauer en Allemagne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dents étaient semblables à celles des humains mais la</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mâchoire ne ressemblait pas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aux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mâchoires humaines modernes.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a:latin typeface="Calibri" pitchFamily="34" charset="0"/>
                <a:ea typeface="Times New Roman" pitchFamily="18" charset="0"/>
                <a:cs typeface="Times New Roman" pitchFamily="18" charset="0"/>
              </a:rPr>
              <a:t>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lle était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extrêmement volumineuse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avec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des os beaucoup plus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lourds.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Les caractéristiques uniques de cette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mâchoire donnèrent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lieu à la nomination de cette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nouvelle espèce, l'année suivante. Cependant,  l’espèce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l'Homo </a:t>
            </a:r>
            <a:r>
              <a:rPr kumimoji="0" lang="fr-FR"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heidelbergensis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est </a:t>
            </a:r>
            <a:r>
              <a:rPr lang="fr-FR" sz="1200" dirty="0" smtClean="0">
                <a:latin typeface="Calibri" pitchFamily="34" charset="0"/>
                <a:ea typeface="Times New Roman" pitchFamily="18" charset="0"/>
                <a:cs typeface="Times New Roman" pitchFamily="18" charset="0"/>
              </a:rPr>
              <a:t>acceptée </a:t>
            </a:r>
            <a:r>
              <a:rPr lang="fr-FR" sz="1200" dirty="0" smtClean="0">
                <a:latin typeface="Calibri" pitchFamily="34" charset="0"/>
                <a:ea typeface="Times New Roman" pitchFamily="18" charset="0"/>
                <a:cs typeface="Times New Roman" pitchFamily="18" charset="0"/>
              </a:rPr>
              <a:t>seulement depuis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fin du 20e siècle, avec la découverte de fossiles supplémentaires qui ont apporté des caractéristiques intermédiaires entre celles des espèces antérieures et postérieures humaines.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Mandibule de Mauer"/>
          <p:cNvPicPr>
            <a:picLocks noChangeAspect="1" noChangeArrowheads="1"/>
          </p:cNvPicPr>
          <p:nvPr/>
        </p:nvPicPr>
        <p:blipFill>
          <a:blip r:embed="rId2"/>
          <a:srcRect/>
          <a:stretch>
            <a:fillRect/>
          </a:stretch>
        </p:blipFill>
        <p:spPr bwMode="auto">
          <a:xfrm>
            <a:off x="428596" y="1285860"/>
            <a:ext cx="1428750" cy="1047751"/>
          </a:xfrm>
          <a:prstGeom prst="rect">
            <a:avLst/>
          </a:prstGeom>
          <a:noFill/>
          <a:ln>
            <a:solidFill>
              <a:schemeClr val="accent6">
                <a:lumMod val="75000"/>
              </a:schemeClr>
            </a:solidFill>
          </a:ln>
        </p:spPr>
      </p:pic>
      <p:sp>
        <p:nvSpPr>
          <p:cNvPr id="4100" name="Rectangle 4"/>
          <p:cNvSpPr>
            <a:spLocks noChangeArrowheads="1"/>
          </p:cNvSpPr>
          <p:nvPr/>
        </p:nvSpPr>
        <p:spPr bwMode="auto">
          <a:xfrm>
            <a:off x="142844" y="2643183"/>
            <a:ext cx="6072230" cy="1015663"/>
          </a:xfrm>
          <a:prstGeom prst="rect">
            <a:avLst/>
          </a:prstGeom>
          <a:noFill/>
          <a:ln w="19050">
            <a:solidFill>
              <a:schemeClr val="accent5"/>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fr-FR" sz="1200" dirty="0" smtClean="0">
                <a:latin typeface="Calibri" pitchFamily="34" charset="0"/>
                <a:ea typeface="Times New Roman" pitchFamily="18" charset="0"/>
                <a:cs typeface="Times New Roman" pitchFamily="18" charset="0"/>
              </a:rPr>
              <a:t> </a:t>
            </a:r>
            <a:r>
              <a:rPr lang="fr-FR" sz="1200" dirty="0" err="1" smtClean="0">
                <a:latin typeface="Calibri" pitchFamily="34" charset="0"/>
                <a:ea typeface="Times New Roman" pitchFamily="18" charset="0"/>
                <a:cs typeface="Times New Roman" pitchFamily="18" charset="0"/>
              </a:rPr>
              <a:t>Boxgrove</a:t>
            </a:r>
            <a:r>
              <a:rPr lang="fr-FR" sz="1200" dirty="0" smtClean="0">
                <a:latin typeface="Calibri" pitchFamily="34" charset="0"/>
                <a:ea typeface="Times New Roman" pitchFamily="18" charset="0"/>
                <a:cs typeface="Times New Roman" pitchFamily="18" charset="0"/>
              </a:rPr>
              <a:t> 1. En 1933,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 tibia est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découvert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à</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Boxgrove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West Sussex, en Angleterre. Ce tibia a été rongé à chaque extrémité par un ancien carnivore, mais l'os restant montre que son propriétaire avait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une ossature plus charpentée et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plus solide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que les humains modernes. Les grandes crêtes qui courent le long du dos de l'os sont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les lieux</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fixation d</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muscles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à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l'os et indiquent que cet individu avait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 grands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et puissants muscles de la jambe. </a:t>
            </a:r>
          </a:p>
        </p:txBody>
      </p:sp>
      <p:sp>
        <p:nvSpPr>
          <p:cNvPr id="4101" name="Rectangle 5"/>
          <p:cNvSpPr>
            <a:spLocks noChangeArrowheads="1"/>
          </p:cNvSpPr>
          <p:nvPr/>
        </p:nvSpPr>
        <p:spPr bwMode="auto">
          <a:xfrm>
            <a:off x="142844" y="3718679"/>
            <a:ext cx="3714776" cy="3046988"/>
          </a:xfrm>
          <a:prstGeom prst="rect">
            <a:avLst/>
          </a:prstGeom>
          <a:noFill/>
          <a:ln w="19050">
            <a:solidFill>
              <a:schemeClr val="accent4"/>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'Kabwe »ou«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Broken</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Hill 1' – Ce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crâne a été découvert en 1921 à Kabwe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Zambie.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C’est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 premier fossile ancestral de l'homme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découvert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Afrique. </a:t>
            </a:r>
          </a:p>
          <a:p>
            <a:pPr marL="0" marR="0" lvl="0" indent="0" algn="just"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Il combine les caractéristiques primitives comme un visage large, épais,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avec des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crêtes arquées sur</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le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front et un front en pente avec une grande capacité crânienne allant jusqu’à</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1280 centimètres cubes. La date de cet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individu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est incertaine, mais on estime qu’ il peut être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âgé</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300.000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ans. Il</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présentait plusieurs</a:t>
            </a:r>
            <a:r>
              <a:rPr lang="fr-FR" sz="1200" dirty="0" smtClean="0">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caries dentaires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et abcès ayant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pourri l'os de la mâchoire supérieure.  Or les caries dentaires aussi</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importantes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que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celles-ci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étaient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inhabituelles chez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nos ancêtres avant le développement de l'agriculture il y a environ 10.000 ans, lorsque une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quantité plus importante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 sucres et de féculents ont été inclus dans le régime alimentaire. </a:t>
            </a:r>
          </a:p>
        </p:txBody>
      </p:sp>
      <p:sp>
        <p:nvSpPr>
          <p:cNvPr id="4102" name="Rectangle 6"/>
          <p:cNvSpPr>
            <a:spLocks noChangeArrowheads="1"/>
          </p:cNvSpPr>
          <p:nvPr/>
        </p:nvSpPr>
        <p:spPr bwMode="auto">
          <a:xfrm>
            <a:off x="5786446" y="5286388"/>
            <a:ext cx="3071834" cy="1015663"/>
          </a:xfrm>
          <a:prstGeom prst="rect">
            <a:avLst/>
          </a:prstGeom>
          <a:noFill/>
          <a:ln w="1905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Saldanha –</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En 1953,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une calotte est découverte à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Elandsfontein</a:t>
            </a:r>
            <a:r>
              <a:rPr lang="fr-FR" sz="1200" dirty="0">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en</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Afrique du Sud.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Elle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ressemble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étroitement au</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crâne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Broken</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Hill 1 avec</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 grandes arcades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sourcilières</a:t>
            </a:r>
            <a:r>
              <a:rPr lang="fr-FR" sz="1200" dirty="0" smtClean="0">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et</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front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large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pente.</a:t>
            </a:r>
            <a:endPar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pic>
        <p:nvPicPr>
          <p:cNvPr id="4104" name="Picture 8" descr="https://upload.wikimedia.org/wikipedia/commons/d/d4/The_Boxgrove_Tibia.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286512" y="2786058"/>
            <a:ext cx="2270821" cy="1214446"/>
          </a:xfrm>
          <a:prstGeom prst="rect">
            <a:avLst/>
          </a:prstGeom>
          <a:solidFill>
            <a:schemeClr val="bg1"/>
          </a:solidFill>
        </p:spPr>
      </p:pic>
      <p:pic>
        <p:nvPicPr>
          <p:cNvPr id="4106" name="Picture 10" descr="‘Kabwe’ or ‘Broken Hill 1’ Homo heidelbergensis skull"/>
          <p:cNvPicPr>
            <a:picLocks noChangeAspect="1" noChangeArrowheads="1"/>
          </p:cNvPicPr>
          <p:nvPr/>
        </p:nvPicPr>
        <p:blipFill>
          <a:blip r:embed="rId4"/>
          <a:srcRect l="20309" r="21664" b="4348"/>
          <a:stretch>
            <a:fillRect/>
          </a:stretch>
        </p:blipFill>
        <p:spPr bwMode="auto">
          <a:xfrm>
            <a:off x="4000496" y="4572008"/>
            <a:ext cx="1428760" cy="1571636"/>
          </a:xfrm>
          <a:prstGeom prst="rect">
            <a:avLst/>
          </a:prstGeom>
          <a:noFill/>
          <a:ln w="19050">
            <a:solidFill>
              <a:schemeClr val="accent4"/>
            </a:solidFill>
          </a:ln>
        </p:spPr>
      </p:pic>
      <p:pic>
        <p:nvPicPr>
          <p:cNvPr id="4110" name="Picture 14" descr="Afficher l'image d'origine"/>
          <p:cNvPicPr>
            <a:picLocks noChangeAspect="1" noChangeArrowheads="1"/>
          </p:cNvPicPr>
          <p:nvPr/>
        </p:nvPicPr>
        <p:blipFill>
          <a:blip r:embed="rId5" cstate="print"/>
          <a:srcRect l="15265" t="3114" r="46065" b="49519"/>
          <a:stretch>
            <a:fillRect/>
          </a:stretch>
        </p:blipFill>
        <p:spPr bwMode="auto">
          <a:xfrm>
            <a:off x="5643569" y="4000504"/>
            <a:ext cx="1756533" cy="1214446"/>
          </a:xfrm>
          <a:prstGeom prst="rect">
            <a:avLst/>
          </a:prstGeom>
          <a:noFill/>
          <a:ln w="19050">
            <a:solidFill>
              <a:srgbClr val="00B050"/>
            </a:solidFill>
          </a:ln>
        </p:spPr>
      </p:pic>
      <p:pic>
        <p:nvPicPr>
          <p:cNvPr id="4112" name="Picture 16" descr="Afficher l'image d'origine"/>
          <p:cNvPicPr>
            <a:picLocks noChangeAspect="1" noChangeArrowheads="1"/>
          </p:cNvPicPr>
          <p:nvPr/>
        </p:nvPicPr>
        <p:blipFill>
          <a:blip r:embed="rId6"/>
          <a:srcRect l="5088" t="55890" r="64383" b="2644"/>
          <a:stretch>
            <a:fillRect/>
          </a:stretch>
        </p:blipFill>
        <p:spPr bwMode="auto">
          <a:xfrm>
            <a:off x="7429520" y="4000504"/>
            <a:ext cx="1584060" cy="1214446"/>
          </a:xfrm>
          <a:prstGeom prst="rect">
            <a:avLst/>
          </a:prstGeom>
          <a:noFill/>
          <a:ln w="19050">
            <a:solidFill>
              <a:srgbClr val="00B05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2786050" y="4000504"/>
            <a:ext cx="3929090" cy="1754326"/>
          </a:xfrm>
          <a:prstGeom prst="rect">
            <a:avLst/>
          </a:prstGeom>
          <a:noFill/>
          <a:ln w="19050">
            <a:solidFill>
              <a:srgbClr val="996633"/>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Pour finir, les restes d'au moins 6 personnes ont été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trouvés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sur le site de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Gran</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Dolina</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à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Atapuerca</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 Espagne. Ils vivaient il y a environ 800.000 à 1.000.000 années en Europe et sont donc les plus anciens restes humains trouvés sur</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le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continent. Même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si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 nombreux experts considèrent que ces restes appartiennent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à la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population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Homo </a:t>
            </a:r>
            <a:r>
              <a:rPr kumimoji="0" lang="fr-FR"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heidelbergensis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plusieurs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chercheurs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estiment néanmoins que ces fossiles sont suffisamment différents pour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donner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nom à</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une nouvelle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espèce: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 Homo </a:t>
            </a:r>
            <a:r>
              <a:rPr kumimoji="0" lang="fr-FR"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antecessor</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p:txBody>
      </p:sp>
      <p:pic>
        <p:nvPicPr>
          <p:cNvPr id="15371" name="Picture 11" descr="Ce silex a été taillé voici 1,4 million d'années par un représentant du genre Homo. Il pourrait avoir servi de couteau, même s'il ne fait que 3 cm de long."/>
          <p:cNvPicPr>
            <a:picLocks noChangeAspect="1" noChangeArrowheads="1"/>
          </p:cNvPicPr>
          <p:nvPr/>
        </p:nvPicPr>
        <p:blipFill>
          <a:blip r:embed="rId2"/>
          <a:srcRect/>
          <a:stretch>
            <a:fillRect/>
          </a:stretch>
        </p:blipFill>
        <p:spPr bwMode="auto">
          <a:xfrm>
            <a:off x="6929454" y="3071810"/>
            <a:ext cx="2071702" cy="2589628"/>
          </a:xfrm>
          <a:prstGeom prst="rect">
            <a:avLst/>
          </a:prstGeom>
          <a:noFill/>
          <a:ln w="19050">
            <a:solidFill>
              <a:srgbClr val="9999FF"/>
            </a:solidFill>
          </a:ln>
        </p:spPr>
      </p:pic>
      <p:sp>
        <p:nvSpPr>
          <p:cNvPr id="15361" name="Rectangle 1"/>
          <p:cNvSpPr>
            <a:spLocks noChangeArrowheads="1"/>
          </p:cNvSpPr>
          <p:nvPr/>
        </p:nvSpPr>
        <p:spPr bwMode="auto">
          <a:xfrm>
            <a:off x="285720" y="285728"/>
            <a:ext cx="5429288" cy="1569660"/>
          </a:xfrm>
          <a:prstGeom prst="rect">
            <a:avLst/>
          </a:prstGeom>
          <a:noFill/>
          <a:ln w="19050">
            <a:solidFill>
              <a:srgbClr val="FF0066"/>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Les fouilles réalisées depuis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1964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dans la</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Caune d’</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Arago</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à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Tautavel</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en</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France ont révélé un certain nombre de fossiles humains en particulier un crâne et la mâchoire de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différents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individus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nommés Arago 21 et Arago). Des milliers d'outils en pierre et les os de nombreux animaux ont également été découverts sur ce site. Le crâne Arago 21 est relativement complet, mais il a été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déformé</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avant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ou pendant la fossilisation. Ses caractéristiques sont typiques de l’espèce Homo</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lang="fr-FR" sz="1200" dirty="0" err="1">
                <a:latin typeface="Calibri" pitchFamily="34" charset="0"/>
                <a:ea typeface="Times New Roman" pitchFamily="18" charset="0"/>
                <a:cs typeface="Times New Roman" pitchFamily="18" charset="0"/>
              </a:rPr>
              <a:t>H</a:t>
            </a:r>
            <a:r>
              <a:rPr kumimoji="0" lang="fr-FR" sz="1200" b="0" i="0"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eidelbergensis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mais sa taille robuste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et les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traits épais du visage suggèrent qu'il correspond</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au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crâne d'un jeune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mâle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dont l’</a:t>
            </a:r>
            <a:r>
              <a:rPr lang="fr-FR" sz="1200" dirty="0" smtClean="0">
                <a:latin typeface="Calibri" pitchFamily="34" charset="0"/>
                <a:ea typeface="Times New Roman" pitchFamily="18" charset="0"/>
                <a:cs typeface="Times New Roman" pitchFamily="18" charset="0"/>
              </a:rPr>
              <a:t>âge est compris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entre 250.000 et 400.000 ans. </a:t>
            </a:r>
          </a:p>
        </p:txBody>
      </p:sp>
      <p:pic>
        <p:nvPicPr>
          <p:cNvPr id="15363" name="Picture 3" descr="Arago Skull Homo heidelbergensis side view"/>
          <p:cNvPicPr>
            <a:picLocks noChangeAspect="1" noChangeArrowheads="1"/>
          </p:cNvPicPr>
          <p:nvPr/>
        </p:nvPicPr>
        <p:blipFill>
          <a:blip r:embed="rId3"/>
          <a:srcRect/>
          <a:stretch>
            <a:fillRect/>
          </a:stretch>
        </p:blipFill>
        <p:spPr bwMode="auto">
          <a:xfrm>
            <a:off x="5857884" y="71414"/>
            <a:ext cx="3000396" cy="2007870"/>
          </a:xfrm>
          <a:prstGeom prst="rect">
            <a:avLst/>
          </a:prstGeom>
          <a:noFill/>
          <a:ln w="19050">
            <a:solidFill>
              <a:srgbClr val="FF0066"/>
            </a:solidFill>
          </a:ln>
        </p:spPr>
      </p:pic>
      <p:pic>
        <p:nvPicPr>
          <p:cNvPr id="15367" name="Picture 7" descr="Crâne d’Homo heidelbergensis de la Sima de los Huesos, mis au jour en 1992."/>
          <p:cNvPicPr>
            <a:picLocks noChangeAspect="1" noChangeArrowheads="1"/>
          </p:cNvPicPr>
          <p:nvPr/>
        </p:nvPicPr>
        <p:blipFill>
          <a:blip r:embed="rId4" cstate="print"/>
          <a:srcRect/>
          <a:stretch>
            <a:fillRect/>
          </a:stretch>
        </p:blipFill>
        <p:spPr bwMode="auto">
          <a:xfrm>
            <a:off x="285720" y="2000240"/>
            <a:ext cx="2143140" cy="2073927"/>
          </a:xfrm>
          <a:prstGeom prst="rect">
            <a:avLst/>
          </a:prstGeom>
          <a:noFill/>
          <a:ln w="19050">
            <a:solidFill>
              <a:srgbClr val="FF5050"/>
            </a:solidFill>
          </a:ln>
        </p:spPr>
      </p:pic>
      <p:pic>
        <p:nvPicPr>
          <p:cNvPr id="15369" name="Picture 9" descr="Cette scapula, ou omoplate, a 800.000 ans. D'après ses caractéristiques, elle appartenait à un Homo antecessor âgé de 4 à 6 ans, donc à un enfant. © Jordi Mestre, Institut Català de Paleoecologia Humana i Evolució Social (IPHES) "/>
          <p:cNvPicPr>
            <a:picLocks noChangeAspect="1" noChangeArrowheads="1"/>
          </p:cNvPicPr>
          <p:nvPr/>
        </p:nvPicPr>
        <p:blipFill>
          <a:blip r:embed="rId5"/>
          <a:srcRect/>
          <a:stretch>
            <a:fillRect/>
          </a:stretch>
        </p:blipFill>
        <p:spPr bwMode="auto">
          <a:xfrm>
            <a:off x="142844" y="4286256"/>
            <a:ext cx="2428892" cy="1611165"/>
          </a:xfrm>
          <a:prstGeom prst="rect">
            <a:avLst/>
          </a:prstGeom>
          <a:noFill/>
          <a:ln w="19050">
            <a:solidFill>
              <a:srgbClr val="990099"/>
            </a:solidFill>
          </a:ln>
        </p:spPr>
      </p:pic>
      <p:sp>
        <p:nvSpPr>
          <p:cNvPr id="9" name="Rectangle 8"/>
          <p:cNvSpPr/>
          <p:nvPr/>
        </p:nvSpPr>
        <p:spPr>
          <a:xfrm>
            <a:off x="0" y="5950059"/>
            <a:ext cx="3214678" cy="907941"/>
          </a:xfrm>
          <a:prstGeom prst="rect">
            <a:avLst/>
          </a:prstGeom>
          <a:ln w="19050">
            <a:solidFill>
              <a:srgbClr val="990099"/>
            </a:solidFill>
          </a:ln>
        </p:spPr>
        <p:txBody>
          <a:bodyPr wrap="square">
            <a:spAutoFit/>
          </a:bodyPr>
          <a:lstStyle/>
          <a:p>
            <a:r>
              <a:rPr lang="fr-FR" sz="1100" b="1" dirty="0" smtClean="0"/>
              <a:t>Cette </a:t>
            </a:r>
            <a:r>
              <a:rPr lang="fr-FR" sz="1100" b="1" dirty="0" err="1" smtClean="0"/>
              <a:t>scapula</a:t>
            </a:r>
            <a:r>
              <a:rPr lang="fr-FR" sz="1100" b="1" dirty="0" smtClean="0"/>
              <a:t>, ou omoplate, a 800.000 ans. D'après ses caractéristiques, elle appartenait à un </a:t>
            </a:r>
            <a:r>
              <a:rPr lang="fr-FR" sz="1100" b="1" i="1" dirty="0" smtClean="0"/>
              <a:t>Homo </a:t>
            </a:r>
            <a:r>
              <a:rPr lang="fr-FR" sz="1100" b="1" i="1" dirty="0" err="1" smtClean="0"/>
              <a:t>antecessor</a:t>
            </a:r>
            <a:r>
              <a:rPr lang="fr-FR" sz="1100" b="1" dirty="0" smtClean="0"/>
              <a:t> âgé de 4 à 6 ans, donc à un enfant. </a:t>
            </a:r>
          </a:p>
          <a:p>
            <a:r>
              <a:rPr lang="fr-FR" sz="1000" b="1" dirty="0" smtClean="0"/>
              <a:t>Jordi Mestre,</a:t>
            </a:r>
            <a:r>
              <a:rPr lang="fr-FR" sz="1000" b="1" i="1" dirty="0" smtClean="0"/>
              <a:t> Institut </a:t>
            </a:r>
            <a:r>
              <a:rPr lang="fr-FR" sz="1000" b="1" i="1" dirty="0" err="1" smtClean="0"/>
              <a:t>Català</a:t>
            </a:r>
            <a:r>
              <a:rPr lang="fr-FR" sz="1000" b="1" i="1" dirty="0" smtClean="0"/>
              <a:t> de </a:t>
            </a:r>
            <a:r>
              <a:rPr lang="fr-FR" sz="1000" b="1" i="1" dirty="0" err="1" smtClean="0"/>
              <a:t>Paleoecologia</a:t>
            </a:r>
            <a:r>
              <a:rPr lang="fr-FR" sz="1000" b="1" i="1" dirty="0" smtClean="0"/>
              <a:t> </a:t>
            </a:r>
            <a:r>
              <a:rPr lang="fr-FR" sz="1000" b="1" i="1" dirty="0" err="1" smtClean="0"/>
              <a:t>Humana</a:t>
            </a:r>
            <a:r>
              <a:rPr lang="fr-FR" sz="1000" b="1" i="1" dirty="0" smtClean="0"/>
              <a:t> i </a:t>
            </a:r>
            <a:r>
              <a:rPr lang="fr-FR" sz="1000" b="1" i="1" dirty="0" err="1" smtClean="0"/>
              <a:t>Evolució</a:t>
            </a:r>
            <a:r>
              <a:rPr lang="fr-FR" sz="1000" b="1" i="1" dirty="0" smtClean="0"/>
              <a:t> Social</a:t>
            </a:r>
            <a:r>
              <a:rPr lang="fr-FR" sz="1000" b="1" dirty="0" smtClean="0"/>
              <a:t> (IPHES)</a:t>
            </a:r>
            <a:endParaRPr lang="fr-FR" sz="1000" dirty="0"/>
          </a:p>
        </p:txBody>
      </p:sp>
      <p:pic>
        <p:nvPicPr>
          <p:cNvPr id="15373" name="Picture 13" descr="Afficher l'image d'origine"/>
          <p:cNvPicPr>
            <a:picLocks noChangeAspect="1" noChangeArrowheads="1"/>
          </p:cNvPicPr>
          <p:nvPr/>
        </p:nvPicPr>
        <p:blipFill>
          <a:blip r:embed="rId6"/>
          <a:srcRect/>
          <a:stretch>
            <a:fillRect/>
          </a:stretch>
        </p:blipFill>
        <p:spPr bwMode="auto">
          <a:xfrm>
            <a:off x="3143240" y="2071678"/>
            <a:ext cx="2571768" cy="1845347"/>
          </a:xfrm>
          <a:prstGeom prst="rect">
            <a:avLst/>
          </a:prstGeom>
          <a:noFill/>
          <a:ln w="19050">
            <a:solidFill>
              <a:srgbClr val="FFFF00"/>
            </a:solidFill>
          </a:ln>
        </p:spPr>
      </p:pic>
      <p:sp>
        <p:nvSpPr>
          <p:cNvPr id="13" name="Rectangle 12"/>
          <p:cNvSpPr/>
          <p:nvPr/>
        </p:nvSpPr>
        <p:spPr>
          <a:xfrm>
            <a:off x="5786446" y="2285992"/>
            <a:ext cx="2428892" cy="600164"/>
          </a:xfrm>
          <a:prstGeom prst="rect">
            <a:avLst/>
          </a:prstGeom>
          <a:ln w="19050">
            <a:solidFill>
              <a:srgbClr val="FFFF00"/>
            </a:solidFill>
          </a:ln>
        </p:spPr>
        <p:txBody>
          <a:bodyPr wrap="square">
            <a:spAutoFit/>
          </a:bodyPr>
          <a:lstStyle/>
          <a:p>
            <a:r>
              <a:rPr lang="fr-FR" sz="1100" dirty="0"/>
              <a:t>V</a:t>
            </a:r>
            <a:r>
              <a:rPr lang="fr-FR" sz="1100" dirty="0" smtClean="0"/>
              <a:t>ision globale des fossiles d'Homo </a:t>
            </a:r>
            <a:r>
              <a:rPr lang="fr-FR" sz="1100" dirty="0" err="1" smtClean="0"/>
              <a:t>antecessor</a:t>
            </a:r>
            <a:r>
              <a:rPr lang="fr-FR" sz="1100" dirty="0" smtClean="0"/>
              <a:t> retrouvés dans le niveau T6 de la </a:t>
            </a:r>
            <a:r>
              <a:rPr lang="fr-FR" sz="1100" dirty="0" err="1" smtClean="0"/>
              <a:t>Gran</a:t>
            </a:r>
            <a:r>
              <a:rPr lang="fr-FR" sz="1100" dirty="0" smtClean="0"/>
              <a:t> </a:t>
            </a:r>
            <a:r>
              <a:rPr lang="fr-FR" sz="1100" dirty="0" err="1" smtClean="0"/>
              <a:t>Dolina</a:t>
            </a:r>
            <a:r>
              <a:rPr lang="fr-FR" sz="1100" dirty="0" smtClean="0"/>
              <a:t>. Photo Javier </a:t>
            </a:r>
            <a:r>
              <a:rPr lang="fr-FR" sz="1100" dirty="0" err="1" smtClean="0"/>
              <a:t>Trueba</a:t>
            </a:r>
            <a:endParaRPr lang="fr-FR" sz="1100" dirty="0"/>
          </a:p>
        </p:txBody>
      </p:sp>
      <p:sp>
        <p:nvSpPr>
          <p:cNvPr id="11" name="Rectangle 10"/>
          <p:cNvSpPr/>
          <p:nvPr/>
        </p:nvSpPr>
        <p:spPr>
          <a:xfrm>
            <a:off x="6286512" y="5780782"/>
            <a:ext cx="2857488" cy="1077218"/>
          </a:xfrm>
          <a:prstGeom prst="rect">
            <a:avLst/>
          </a:prstGeom>
          <a:ln w="19050">
            <a:solidFill>
              <a:srgbClr val="9999FF"/>
            </a:solidFill>
          </a:ln>
        </p:spPr>
        <p:txBody>
          <a:bodyPr wrap="square">
            <a:spAutoFit/>
          </a:bodyPr>
          <a:lstStyle/>
          <a:p>
            <a:r>
              <a:rPr lang="fr-FR" sz="1100" b="1" dirty="0" smtClean="0"/>
              <a:t>Ce silex a été taillé il y a 1,4 million d'années par un représentant du genre </a:t>
            </a:r>
            <a:r>
              <a:rPr lang="fr-FR" sz="1100" b="1" i="1" dirty="0" smtClean="0"/>
              <a:t>Homo</a:t>
            </a:r>
            <a:r>
              <a:rPr lang="fr-FR" sz="1100" b="1" dirty="0" smtClean="0"/>
              <a:t>. Il pourrait avoir servi de couteau, même s'il ne fait que 3 cm de long. </a:t>
            </a:r>
          </a:p>
          <a:p>
            <a:r>
              <a:rPr lang="fr-FR" sz="1000" b="1" dirty="0" smtClean="0"/>
              <a:t>Jordi Mestre, </a:t>
            </a:r>
            <a:r>
              <a:rPr lang="fr-FR" sz="1000" b="1" i="1" dirty="0" err="1" smtClean="0"/>
              <a:t>Equipo</a:t>
            </a:r>
            <a:r>
              <a:rPr lang="fr-FR" sz="1000" b="1" i="1" dirty="0" smtClean="0"/>
              <a:t> de </a:t>
            </a:r>
            <a:r>
              <a:rPr lang="fr-FR" sz="1000" b="1" i="1" dirty="0" err="1" smtClean="0"/>
              <a:t>Investigación</a:t>
            </a:r>
            <a:r>
              <a:rPr lang="fr-FR" sz="1000" b="1" i="1" dirty="0" smtClean="0"/>
              <a:t> de </a:t>
            </a:r>
            <a:r>
              <a:rPr lang="fr-FR" sz="1000" b="1" i="1" dirty="0" err="1" smtClean="0"/>
              <a:t>Atapuerca</a:t>
            </a:r>
            <a:r>
              <a:rPr lang="fr-FR" sz="1000" b="1" i="1" dirty="0" smtClean="0"/>
              <a:t> </a:t>
            </a:r>
            <a:r>
              <a:rPr lang="fr-FR" sz="1000" b="1" dirty="0" smtClean="0"/>
              <a:t>(EIA</a:t>
            </a:r>
            <a:r>
              <a:rPr lang="fr-FR" sz="10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285720" y="642918"/>
            <a:ext cx="321467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Cerveau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Volumineux ( </a:t>
            </a:r>
            <a:r>
              <a:rPr lang="fr-FR" sz="1200" dirty="0" smtClean="0">
                <a:latin typeface="Calibri" pitchFamily="34" charset="0"/>
                <a:ea typeface="Times New Roman" pitchFamily="18" charset="0"/>
                <a:cs typeface="Times New Roman" pitchFamily="18" charset="0"/>
              </a:rPr>
              <a:t>en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moyenne 1250 centimètres cubes, ce qui représente 1,9% de leur poids corporel )</a:t>
            </a:r>
            <a:endParaRPr kumimoji="0" lang="fr-FR"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lobes frontaux et pariétaux du cerveau agrandies pouvant indiquer une augmentation de la complexité du cerveau </a:t>
            </a:r>
          </a:p>
        </p:txBody>
      </p:sp>
      <p:sp>
        <p:nvSpPr>
          <p:cNvPr id="17414" name="Rectangle 6"/>
          <p:cNvSpPr>
            <a:spLocks noChangeArrowheads="1"/>
          </p:cNvSpPr>
          <p:nvPr/>
        </p:nvSpPr>
        <p:spPr bwMode="auto">
          <a:xfrm>
            <a:off x="5286380" y="642918"/>
            <a:ext cx="364330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Crâne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double arcade sourcilière voûtée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une modérée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et une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courte)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front en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pente.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L'arcade sourcilière était plus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voûtée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que celle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l’</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espèce antérieure,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Homo </a:t>
            </a:r>
            <a:r>
              <a:rPr kumimoji="0" lang="fr-FR" sz="12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ergaster</a:t>
            </a:r>
            <a:r>
              <a:rPr kumimoji="0" lang="fr-FR" sz="12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mais </a:t>
            </a:r>
            <a:r>
              <a:rPr lang="fr-FR" sz="1200" dirty="0" smtClean="0">
                <a:latin typeface="Calibri" pitchFamily="34" charset="0"/>
                <a:ea typeface="Times New Roman" pitchFamily="18" charset="0"/>
                <a:cs typeface="Times New Roman" pitchFamily="18" charset="0"/>
              </a:rPr>
              <a:t>l</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front fuyant ressemblait à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celui</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trouvé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chez les espèces antérieures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non aux</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fronts verticaux de l'homme moderne.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ouverture nasale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relativement large </a:t>
            </a:r>
          </a:p>
        </p:txBody>
      </p:sp>
      <p:pic>
        <p:nvPicPr>
          <p:cNvPr id="3077" name="Picture 5" descr="http://fr.academic.ru/pictures/frwiki/85/Unterkiefer_von_Mauer_%28Replika%29.JPG"/>
          <p:cNvPicPr>
            <a:picLocks noChangeAspect="1" noChangeArrowheads="1"/>
          </p:cNvPicPr>
          <p:nvPr/>
        </p:nvPicPr>
        <p:blipFill>
          <a:blip r:embed="rId3" cstate="print"/>
          <a:srcRect/>
          <a:stretch>
            <a:fillRect/>
          </a:stretch>
        </p:blipFill>
        <p:spPr bwMode="auto">
          <a:xfrm>
            <a:off x="6929454" y="4500570"/>
            <a:ext cx="1928826" cy="1862315"/>
          </a:xfrm>
          <a:prstGeom prst="rect">
            <a:avLst/>
          </a:prstGeom>
          <a:noFill/>
        </p:spPr>
      </p:pic>
      <p:pic>
        <p:nvPicPr>
          <p:cNvPr id="3079" name="Picture 7" descr="https://boxgroveproject.files.wordpress.com/2012/10/mauer.jpg"/>
          <p:cNvPicPr>
            <a:picLocks noChangeAspect="1" noChangeArrowheads="1"/>
          </p:cNvPicPr>
          <p:nvPr/>
        </p:nvPicPr>
        <p:blipFill>
          <a:blip r:embed="rId4" cstate="print"/>
          <a:srcRect/>
          <a:stretch>
            <a:fillRect/>
          </a:stretch>
        </p:blipFill>
        <p:spPr bwMode="auto">
          <a:xfrm>
            <a:off x="142844" y="4143380"/>
            <a:ext cx="2351662" cy="2071702"/>
          </a:xfrm>
          <a:prstGeom prst="rect">
            <a:avLst/>
          </a:prstGeom>
          <a:noFill/>
        </p:spPr>
      </p:pic>
      <p:pic>
        <p:nvPicPr>
          <p:cNvPr id="3081" name="Picture 9" descr="http://3.bp.blogspot.com/-Pr8lqq0GMoA/T20E3_srT8I/AAAAAAAAPTI/ak2Tr7hV0pI/s640/54.jpg"/>
          <p:cNvPicPr>
            <a:picLocks noChangeAspect="1" noChangeArrowheads="1"/>
          </p:cNvPicPr>
          <p:nvPr/>
        </p:nvPicPr>
        <p:blipFill>
          <a:blip r:embed="rId5" cstate="print"/>
          <a:srcRect/>
          <a:stretch>
            <a:fillRect/>
          </a:stretch>
        </p:blipFill>
        <p:spPr bwMode="auto">
          <a:xfrm>
            <a:off x="285720" y="2071678"/>
            <a:ext cx="2373740" cy="1643074"/>
          </a:xfrm>
          <a:prstGeom prst="rect">
            <a:avLst/>
          </a:prstGeom>
          <a:noFill/>
        </p:spPr>
      </p:pic>
      <p:pic>
        <p:nvPicPr>
          <p:cNvPr id="3083" name="Picture 11" descr="http://3.bp.blogspot.com/-0HQe461WwXM/T2620ujZyjI/AAAAAAAAPV0/o4ay2EUSQ1A/s640/04a-Homo_heidelbergensis.jpg"/>
          <p:cNvPicPr>
            <a:picLocks noChangeAspect="1" noChangeArrowheads="1"/>
          </p:cNvPicPr>
          <p:nvPr/>
        </p:nvPicPr>
        <p:blipFill>
          <a:blip r:embed="rId6"/>
          <a:srcRect/>
          <a:stretch>
            <a:fillRect/>
          </a:stretch>
        </p:blipFill>
        <p:spPr bwMode="auto">
          <a:xfrm>
            <a:off x="3286116" y="1142984"/>
            <a:ext cx="1928825" cy="2286016"/>
          </a:xfrm>
          <a:prstGeom prst="rect">
            <a:avLst/>
          </a:prstGeom>
          <a:noFill/>
        </p:spPr>
      </p:pic>
      <p:sp>
        <p:nvSpPr>
          <p:cNvPr id="13" name="ZoneTexte 12"/>
          <p:cNvSpPr txBox="1"/>
          <p:nvPr/>
        </p:nvSpPr>
        <p:spPr>
          <a:xfrm>
            <a:off x="1571604" y="214290"/>
            <a:ext cx="6072230" cy="369332"/>
          </a:xfrm>
          <a:prstGeom prst="rect">
            <a:avLst/>
          </a:prstGeom>
          <a:noFill/>
        </p:spPr>
        <p:txBody>
          <a:bodyPr wrap="square" rtlCol="0">
            <a:spAutoFit/>
          </a:bodyPr>
          <a:lstStyle/>
          <a:p>
            <a:r>
              <a:rPr lang="fr-FR" dirty="0" smtClean="0"/>
              <a:t>RECONSTITUTION PHYSIQUE DE L’HOMO HEIDELBERGENSIS</a:t>
            </a:r>
            <a:endParaRPr lang="fr-FR" dirty="0"/>
          </a:p>
        </p:txBody>
      </p:sp>
      <p:sp>
        <p:nvSpPr>
          <p:cNvPr id="14" name="Rectangle 8"/>
          <p:cNvSpPr>
            <a:spLocks noChangeArrowheads="1"/>
          </p:cNvSpPr>
          <p:nvPr/>
        </p:nvSpPr>
        <p:spPr bwMode="auto">
          <a:xfrm>
            <a:off x="2571736" y="3718679"/>
            <a:ext cx="4357718"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Mâchoires et dents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200" dirty="0">
                <a:latin typeface="Calibri" pitchFamily="34" charset="0"/>
                <a:ea typeface="Times New Roman" pitchFamily="18" charset="0"/>
                <a:cs typeface="Times New Roman" pitchFamily="18" charset="0"/>
              </a:rPr>
              <a:t>P</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lus courtes que celles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des espèces précédentes résultant  d’un visage avec seulement une légère projection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certains membres de cette espèce avaient un écart, appelé l'espace </a:t>
            </a:r>
            <a:r>
              <a:rPr kumimoji="0" lang="fr-FR"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retromolar</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derrière les troisièmes molaires (ou dents de sagesse) à l'arrière de la mâchoire.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mâchoire inférieure fortement construite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pour </a:t>
            </a:r>
            <a:r>
              <a:rPr lang="fr-FR" sz="1200" dirty="0">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une forte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insertion des muscles de la mastication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comme </a:t>
            </a:r>
            <a:r>
              <a:rPr lang="fr-FR" sz="1200" dirty="0" smtClean="0">
                <a:latin typeface="Calibri" pitchFamily="34" charset="0"/>
                <a:ea typeface="Times New Roman" pitchFamily="18" charset="0"/>
                <a:cs typeface="Times New Roman" pitchFamily="18" charset="0"/>
              </a:rPr>
              <a:t>pour le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 espèces antérieures, la mâchoire inférieure n'a pas de saillie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et le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menton est pointu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dents organisées dans la mâchoire </a:t>
            </a:r>
            <a:r>
              <a:rPr lang="fr-FR" sz="1200" dirty="0" smtClean="0">
                <a:latin typeface="Calibri" pitchFamily="34" charset="0"/>
                <a:ea typeface="Times New Roman" pitchFamily="18" charset="0"/>
                <a:cs typeface="Times New Roman" pitchFamily="18" charset="0"/>
              </a:rPr>
              <a:t>en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forme parabolique (courbe à l'avant puis évasée vers l'arrière) </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dents plus petites que celles des espèces antérieures, mais plus </a:t>
            </a:r>
            <a:r>
              <a:rPr lang="fr-FR" sz="1200" dirty="0" smtClean="0">
                <a:latin typeface="Calibri" pitchFamily="34" charset="0"/>
                <a:ea typeface="Times New Roman" pitchFamily="18" charset="0"/>
                <a:cs typeface="Times New Roman" pitchFamily="18" charset="0"/>
              </a:rPr>
              <a:t>robustes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que celles de l'homme moderne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Image 14"/>
          <p:cNvPicPr/>
          <p:nvPr/>
        </p:nvPicPr>
        <p:blipFill>
          <a:blip r:embed="rId7" cstate="print"/>
          <a:srcRect l="36119" t="20553" r="37465" b="31790"/>
          <a:stretch>
            <a:fillRect/>
          </a:stretch>
        </p:blipFill>
        <p:spPr bwMode="auto">
          <a:xfrm>
            <a:off x="7072330" y="2571744"/>
            <a:ext cx="1643074" cy="17859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714744" y="857232"/>
            <a:ext cx="250033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1200" dirty="0">
                <a:latin typeface="Calibri" pitchFamily="34" charset="0"/>
                <a:ea typeface="Times New Roman" pitchFamily="18" charset="0"/>
                <a:cs typeface="Times New Roman" pitchFamily="18" charset="0"/>
              </a:rPr>
              <a:t>T</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aille et forme du corps</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sz="1200" dirty="0" smtClean="0">
                <a:latin typeface="Calibri" pitchFamily="34" charset="0"/>
                <a:ea typeface="Times New Roman" pitchFamily="18" charset="0"/>
                <a:cs typeface="Times New Roman" pitchFamily="18" charset="0"/>
              </a:rPr>
              <a:t> Les p</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reuves fossiles concernant la taille du corps et sa forme sont actuellement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limitées,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mais les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 de leurs jambes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indiquent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qu'ils étaient grands, atteignant environ 180 centimètres de hauteur</a:t>
            </a:r>
            <a:endParaRPr kumimoji="0" lang="fr-F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l’épaisseur et l’ossature des crêtes du tibia indiquent que cette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espèce</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avait </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une forte et imposante charpente.</a:t>
            </a:r>
          </a:p>
        </p:txBody>
      </p:sp>
      <p:pic>
        <p:nvPicPr>
          <p:cNvPr id="3" name="Picture 4" descr="http://image.hnol.net/c/2015-11/24/22/201511242208297361-167450.jpg"/>
          <p:cNvPicPr>
            <a:picLocks noChangeAspect="1" noChangeArrowheads="1"/>
          </p:cNvPicPr>
          <p:nvPr/>
        </p:nvPicPr>
        <p:blipFill>
          <a:blip r:embed="rId2" cstate="print"/>
          <a:srcRect/>
          <a:stretch>
            <a:fillRect/>
          </a:stretch>
        </p:blipFill>
        <p:spPr bwMode="auto">
          <a:xfrm>
            <a:off x="357158" y="428604"/>
            <a:ext cx="3276671" cy="2500330"/>
          </a:xfrm>
          <a:prstGeom prst="rect">
            <a:avLst/>
          </a:prstGeom>
          <a:noFill/>
        </p:spPr>
      </p:pic>
      <p:pic>
        <p:nvPicPr>
          <p:cNvPr id="4" name="Picture 2" descr="http://www.hominides.com/data/images/illus/anatomie/tailles-hominides-heidelbergensis-sapiens-neandertal.jpg"/>
          <p:cNvPicPr>
            <a:picLocks noChangeAspect="1" noChangeArrowheads="1"/>
          </p:cNvPicPr>
          <p:nvPr/>
        </p:nvPicPr>
        <p:blipFill>
          <a:blip r:embed="rId3"/>
          <a:srcRect/>
          <a:stretch>
            <a:fillRect/>
          </a:stretch>
        </p:blipFill>
        <p:spPr bwMode="auto">
          <a:xfrm>
            <a:off x="6286512" y="571480"/>
            <a:ext cx="2437145" cy="2143140"/>
          </a:xfrm>
          <a:prstGeom prst="rect">
            <a:avLst/>
          </a:prstGeom>
          <a:noFill/>
        </p:spPr>
      </p:pic>
      <p:sp>
        <p:nvSpPr>
          <p:cNvPr id="5" name="Rectangle 9"/>
          <p:cNvSpPr>
            <a:spLocks noChangeArrowheads="1"/>
          </p:cNvSpPr>
          <p:nvPr/>
        </p:nvSpPr>
        <p:spPr bwMode="auto">
          <a:xfrm>
            <a:off x="357158" y="3643314"/>
            <a:ext cx="407196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Membres</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fr-FR" sz="1200" dirty="0" smtClean="0">
                <a:latin typeface="Calibri" pitchFamily="34" charset="0"/>
                <a:ea typeface="Times New Roman" pitchFamily="18" charset="0"/>
                <a:cs typeface="Times New Roman" pitchFamily="18" charset="0"/>
              </a:rPr>
              <a:t>J</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ambes relativement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longues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représentant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une adaptation aux conditions tropicales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car</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plus les membres sont longs plus ils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possèdent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une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grande surface de peau permettant</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refroidir plus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rapidement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 corps). Ces proportions des membres sont similaires à ceux trouvés plus tard </a:t>
            </a:r>
            <a:r>
              <a:rPr lang="fr-FR" sz="1200" dirty="0" smtClean="0">
                <a:latin typeface="Calibri" pitchFamily="34" charset="0"/>
                <a:ea typeface="Times New Roman" pitchFamily="18" charset="0"/>
                <a:cs typeface="Times New Roman" pitchFamily="18" charset="0"/>
              </a:rPr>
              <a:t>chez</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l'Homo sapiens</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mais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contraires aux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jambes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courtes inférieures qui se sont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développées</a:t>
            </a:r>
            <a:r>
              <a:rPr kumimoji="0" lang="fr-FR" sz="12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chez</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les </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Néandertaliens.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200" dirty="0">
                <a:ea typeface="Times New Roman" pitchFamily="18" charset="0"/>
                <a:cs typeface="Arial" pitchFamily="34" charset="0"/>
              </a:rPr>
              <a:t> </a:t>
            </a:r>
            <a:r>
              <a:rPr kumimoji="0" lang="fr-FR" sz="1200" b="0" i="0" u="none" strike="noStrike" cap="none" normalizeH="0" baseline="0" dirty="0" smtClean="0">
                <a:ln>
                  <a:noFill/>
                </a:ln>
                <a:solidFill>
                  <a:schemeClr val="tx1"/>
                </a:solidFill>
                <a:effectLst/>
                <a:ea typeface="Times New Roman" pitchFamily="18" charset="0"/>
                <a:cs typeface="Arial" pitchFamily="34" charset="0"/>
              </a:rPr>
              <a:t>os de la jambe épais</a:t>
            </a:r>
            <a:r>
              <a:rPr kumimoji="0" lang="fr-FR" sz="1200" b="0" i="0" u="none" strike="noStrike" cap="none" normalizeH="0" dirty="0" smtClean="0">
                <a:ln>
                  <a:noFill/>
                </a:ln>
                <a:solidFill>
                  <a:schemeClr val="tx1"/>
                </a:solidFill>
                <a:effectLst/>
                <a:ea typeface="Times New Roman" pitchFamily="18" charset="0"/>
                <a:cs typeface="Arial" pitchFamily="34" charset="0"/>
              </a:rPr>
              <a:t> </a:t>
            </a:r>
            <a:r>
              <a:rPr kumimoji="0" lang="fr-FR" sz="1200" b="0" i="0" u="none" strike="noStrike" cap="none" normalizeH="0" baseline="0" dirty="0" smtClean="0">
                <a:ln>
                  <a:noFill/>
                </a:ln>
                <a:solidFill>
                  <a:schemeClr val="tx1"/>
                </a:solidFill>
                <a:effectLst/>
                <a:ea typeface="Times New Roman" pitchFamily="18" charset="0"/>
                <a:cs typeface="Arial" pitchFamily="34" charset="0"/>
              </a:rPr>
              <a:t>et fortement intégré</a:t>
            </a:r>
            <a:r>
              <a:rPr kumimoji="0" lang="fr-FR" sz="1200" b="0" i="0" u="none" strike="noStrike" cap="none" normalizeH="0" baseline="0" dirty="0" smtClean="0">
                <a:ln>
                  <a:noFill/>
                </a:ln>
                <a:solidFill>
                  <a:schemeClr val="tx1"/>
                </a:solidFill>
                <a:effectLst/>
                <a:cs typeface="Arial" pitchFamily="34" charset="0"/>
              </a:rPr>
              <a:t> </a:t>
            </a:r>
          </a:p>
        </p:txBody>
      </p:sp>
      <p:pic>
        <p:nvPicPr>
          <p:cNvPr id="1033" name="Picture 9" descr="http://2.bp.blogspot.com/-8gl-t0a1Yic/T20Fdj25sdI/AAAAAAAAPTg/N8p9-mCpY8o/s640/foto+genero+homo+de+familia+esqueletos2.jpg"/>
          <p:cNvPicPr>
            <a:picLocks noChangeAspect="1" noChangeArrowheads="1"/>
          </p:cNvPicPr>
          <p:nvPr/>
        </p:nvPicPr>
        <p:blipFill>
          <a:blip r:embed="rId4"/>
          <a:srcRect/>
          <a:stretch>
            <a:fillRect/>
          </a:stretch>
        </p:blipFill>
        <p:spPr bwMode="auto">
          <a:xfrm>
            <a:off x="4572000" y="3214686"/>
            <a:ext cx="4433485" cy="2286016"/>
          </a:xfrm>
          <a:prstGeom prst="rect">
            <a:avLst/>
          </a:prstGeom>
          <a:noFill/>
        </p:spPr>
      </p:pic>
      <p:sp>
        <p:nvSpPr>
          <p:cNvPr id="12" name="Rectangle 11"/>
          <p:cNvSpPr/>
          <p:nvPr/>
        </p:nvSpPr>
        <p:spPr>
          <a:xfrm>
            <a:off x="4714876" y="5500702"/>
            <a:ext cx="4214842" cy="428628"/>
          </a:xfrm>
          <a:prstGeom prst="rect">
            <a:avLst/>
          </a:prstGeom>
        </p:spPr>
        <p:txBody>
          <a:bodyPr wrap="square">
            <a:spAutoFit/>
          </a:bodyPr>
          <a:lstStyle/>
          <a:p>
            <a:r>
              <a:rPr lang="fr-FR" sz="1100" dirty="0" smtClean="0"/>
              <a:t>Dans l’ordre : </a:t>
            </a:r>
            <a:r>
              <a:rPr lang="fr-FR" sz="1100" dirty="0" err="1" smtClean="0"/>
              <a:t>Australopithecus</a:t>
            </a:r>
            <a:r>
              <a:rPr lang="fr-FR" sz="1100" dirty="0" smtClean="0"/>
              <a:t>, </a:t>
            </a:r>
            <a:r>
              <a:rPr lang="fr-FR" sz="1100" dirty="0" err="1" smtClean="0"/>
              <a:t>Paranthropus</a:t>
            </a:r>
            <a:r>
              <a:rPr lang="fr-FR" sz="1100" dirty="0" smtClean="0"/>
              <a:t>, Homo erectus,</a:t>
            </a:r>
          </a:p>
          <a:p>
            <a:r>
              <a:rPr lang="fr-FR" sz="1100" dirty="0" smtClean="0"/>
              <a:t>Homo </a:t>
            </a:r>
            <a:r>
              <a:rPr lang="fr-FR" sz="1100" dirty="0" err="1" smtClean="0"/>
              <a:t>heidelbergensis</a:t>
            </a:r>
            <a:r>
              <a:rPr lang="fr-FR" sz="1100" dirty="0" smtClean="0"/>
              <a:t>, Homo </a:t>
            </a:r>
            <a:r>
              <a:rPr lang="fr-FR" sz="1100" dirty="0" err="1" smtClean="0"/>
              <a:t>neanderthalensis</a:t>
            </a:r>
            <a:r>
              <a:rPr lang="fr-FR" sz="1100" dirty="0" smtClean="0"/>
              <a:t>, </a:t>
            </a:r>
            <a:r>
              <a:rPr lang="fr-FR" sz="1100" dirty="0" smtClean="0"/>
              <a:t>Homo </a:t>
            </a:r>
            <a:r>
              <a:rPr lang="fr-FR" sz="1100" dirty="0" smtClean="0"/>
              <a:t>sapiens</a:t>
            </a:r>
            <a:endParaRPr lang="fr-FR"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1143000"/>
          </a:xfrm>
        </p:spPr>
        <p:txBody>
          <a:bodyPr>
            <a:normAutofit fontScale="90000"/>
          </a:bodyPr>
          <a:lstStyle/>
          <a:p>
            <a:r>
              <a:rPr lang="fr-FR" dirty="0" smtClean="0"/>
              <a:t>Reconstitution des modes de vie de l’homo </a:t>
            </a:r>
            <a:r>
              <a:rPr lang="fr-FR" dirty="0" err="1" smtClean="0"/>
              <a:t>heidelbergensis</a:t>
            </a:r>
            <a:r>
              <a:rPr lang="fr-FR" dirty="0" smtClean="0"/>
              <a:t> </a:t>
            </a:r>
            <a:endParaRPr lang="fr-FR" dirty="0"/>
          </a:p>
        </p:txBody>
      </p:sp>
      <p:pic>
        <p:nvPicPr>
          <p:cNvPr id="6" name="Picture 4" descr="http://4.bp.blogspot.com/-xtBctKgQjwQ/T20FKUTHMDI/AAAAAAAAPTQ/E9bW7Fx52r8/s640/CAMP_2742_14_13.jpg"/>
          <p:cNvPicPr>
            <a:picLocks noChangeAspect="1" noChangeArrowheads="1"/>
          </p:cNvPicPr>
          <p:nvPr/>
        </p:nvPicPr>
        <p:blipFill>
          <a:blip r:embed="rId2"/>
          <a:srcRect/>
          <a:stretch>
            <a:fillRect/>
          </a:stretch>
        </p:blipFill>
        <p:spPr bwMode="auto">
          <a:xfrm>
            <a:off x="142845" y="3070250"/>
            <a:ext cx="4500594" cy="3502022"/>
          </a:xfrm>
          <a:prstGeom prst="rect">
            <a:avLst/>
          </a:prstGeom>
          <a:noFill/>
        </p:spPr>
      </p:pic>
      <p:sp>
        <p:nvSpPr>
          <p:cNvPr id="7" name="Rectangle 6"/>
          <p:cNvSpPr/>
          <p:nvPr/>
        </p:nvSpPr>
        <p:spPr>
          <a:xfrm>
            <a:off x="142844" y="1428737"/>
            <a:ext cx="4429156" cy="1938992"/>
          </a:xfrm>
          <a:prstGeom prst="rect">
            <a:avLst/>
          </a:prstGeom>
        </p:spPr>
        <p:txBody>
          <a:bodyPr wrap="square">
            <a:spAutoFit/>
          </a:bodyPr>
          <a:lstStyle/>
          <a:p>
            <a:r>
              <a:rPr lang="fr-FR" b="1" dirty="0" smtClean="0"/>
              <a:t>Environnement</a:t>
            </a:r>
          </a:p>
          <a:p>
            <a:endParaRPr lang="fr-FR" b="1" dirty="0" smtClean="0"/>
          </a:p>
          <a:p>
            <a:r>
              <a:rPr lang="fr-FR" sz="1600" dirty="0" smtClean="0"/>
              <a:t>Les populations d</a:t>
            </a:r>
            <a:r>
              <a:rPr lang="fr-FR" sz="1600" i="1" dirty="0" smtClean="0"/>
              <a:t>’Homo </a:t>
            </a:r>
            <a:r>
              <a:rPr lang="fr-FR" sz="1600" i="1" dirty="0" err="1" smtClean="0"/>
              <a:t>heidelbergensis</a:t>
            </a:r>
            <a:r>
              <a:rPr lang="fr-FR" sz="1600" dirty="0" smtClean="0"/>
              <a:t> se sont </a:t>
            </a:r>
            <a:r>
              <a:rPr lang="fr-FR" sz="1600" dirty="0" smtClean="0"/>
              <a:t>réparties </a:t>
            </a:r>
            <a:r>
              <a:rPr lang="fr-FR" sz="1600" dirty="0" smtClean="0"/>
              <a:t>en Afrique </a:t>
            </a:r>
            <a:r>
              <a:rPr lang="fr-FR" sz="1600" dirty="0" smtClean="0"/>
              <a:t>, </a:t>
            </a:r>
            <a:r>
              <a:rPr lang="fr-FR" sz="1600" dirty="0" smtClean="0"/>
              <a:t>en </a:t>
            </a:r>
            <a:r>
              <a:rPr lang="fr-FR" sz="1600" dirty="0" smtClean="0"/>
              <a:t>Europe et peut-être même en Asie du Sud il y a environ 500.000 ans.</a:t>
            </a:r>
          </a:p>
          <a:p>
            <a:endParaRPr lang="fr-FR" dirty="0" smtClean="0"/>
          </a:p>
          <a:p>
            <a:r>
              <a:rPr lang="fr-FR" dirty="0" smtClean="0"/>
              <a:t> </a:t>
            </a:r>
          </a:p>
        </p:txBody>
      </p:sp>
      <p:sp>
        <p:nvSpPr>
          <p:cNvPr id="11" name="Rectangle 10"/>
          <p:cNvSpPr/>
          <p:nvPr/>
        </p:nvSpPr>
        <p:spPr>
          <a:xfrm>
            <a:off x="5286380" y="1428736"/>
            <a:ext cx="3286148" cy="5016758"/>
          </a:xfrm>
          <a:prstGeom prst="rect">
            <a:avLst/>
          </a:prstGeom>
        </p:spPr>
        <p:txBody>
          <a:bodyPr wrap="square">
            <a:spAutoFit/>
          </a:bodyPr>
          <a:lstStyle/>
          <a:p>
            <a:r>
              <a:rPr lang="fr-FR" sz="1600" dirty="0" smtClean="0"/>
              <a:t>Entre -600.000 et -200.000 ans, les climats en Afrique et en Europe connurent une série d’alternance de phases chaudes et froides et le déplacement des populations de l’Afrique à l’Europe les soumettaient généralement à des climats beaucoup plus froids. Il y a environ 300.000 années, une période froide et sèche s’instaura et le Sahara devint alors un obstacle bloquant la circulation entre l'Afrique et l'Eurasie (même si le mouvement des populations aurait encore été possible entre l'Europe et l'Asie septentrionale). A cette époque, les populations en Afrique et en Europe ont donc été </a:t>
            </a:r>
            <a:r>
              <a:rPr lang="fr-FR" sz="1600" dirty="0" smtClean="0"/>
              <a:t>isolées </a:t>
            </a:r>
            <a:r>
              <a:rPr lang="fr-FR" sz="1600" dirty="0" smtClean="0"/>
              <a:t>les unes des autres et des différences régionales sont donc </a:t>
            </a:r>
            <a:r>
              <a:rPr lang="fr-FR" sz="1600" dirty="0" smtClean="0"/>
              <a:t>apparues </a:t>
            </a:r>
            <a:r>
              <a:rPr lang="fr-FR" sz="1600" dirty="0" smtClean="0"/>
              <a:t>progressivement.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71480"/>
            <a:ext cx="8286776" cy="1661993"/>
          </a:xfrm>
          <a:prstGeom prst="rect">
            <a:avLst/>
          </a:prstGeom>
        </p:spPr>
        <p:txBody>
          <a:bodyPr wrap="square">
            <a:spAutoFit/>
          </a:bodyPr>
          <a:lstStyle/>
          <a:p>
            <a:r>
              <a:rPr lang="fr-FR" sz="1400" dirty="0" smtClean="0"/>
              <a:t>Les outils fabriqués </a:t>
            </a:r>
            <a:r>
              <a:rPr lang="fr-FR" sz="1400" i="1" dirty="0" smtClean="0"/>
              <a:t>par l'Homo </a:t>
            </a:r>
            <a:r>
              <a:rPr lang="fr-FR" sz="1400" i="1" dirty="0" err="1" smtClean="0"/>
              <a:t>heidelbergensis</a:t>
            </a:r>
            <a:r>
              <a:rPr lang="fr-FR" sz="1400" dirty="0" smtClean="0"/>
              <a:t> ont été principalement utilisés pour la chasse et la découpe de la viande. La plupart de leurs outils étaient du même type que ceux utilisé précédemment par l’</a:t>
            </a:r>
            <a:r>
              <a:rPr lang="fr-FR" sz="1400" i="1" dirty="0" smtClean="0"/>
              <a:t>Homo </a:t>
            </a:r>
            <a:r>
              <a:rPr lang="fr-FR" sz="1400" i="1" dirty="0" err="1" smtClean="0"/>
              <a:t>ergaster</a:t>
            </a:r>
            <a:r>
              <a:rPr lang="fr-FR" sz="1400" i="1" dirty="0" smtClean="0"/>
              <a:t> </a:t>
            </a:r>
            <a:r>
              <a:rPr lang="fr-FR" sz="1400" dirty="0" smtClean="0"/>
              <a:t>c’est-à-dire</a:t>
            </a:r>
            <a:r>
              <a:rPr lang="fr-FR" sz="1400" i="1" dirty="0" smtClean="0"/>
              <a:t> </a:t>
            </a:r>
            <a:r>
              <a:rPr lang="fr-FR" sz="1400" dirty="0" smtClean="0"/>
              <a:t>de grands outils de pierre avec des flocons </a:t>
            </a:r>
            <a:r>
              <a:rPr lang="fr-FR" sz="1400" dirty="0" smtClean="0"/>
              <a:t>des </a:t>
            </a:r>
            <a:r>
              <a:rPr lang="fr-FR" sz="1400" dirty="0" smtClean="0"/>
              <a:t>deux côtés pour produire </a:t>
            </a:r>
            <a:r>
              <a:rPr lang="fr-FR" sz="1400" dirty="0" smtClean="0"/>
              <a:t>des </a:t>
            </a:r>
            <a:r>
              <a:rPr lang="fr-FR" sz="1400" dirty="0" smtClean="0"/>
              <a:t>bifaces.</a:t>
            </a:r>
          </a:p>
          <a:p>
            <a:r>
              <a:rPr lang="fr-FR" sz="1400" dirty="0" smtClean="0"/>
              <a:t>Certaines populations ultérieures sont également </a:t>
            </a:r>
            <a:r>
              <a:rPr lang="fr-FR" sz="1400" dirty="0" smtClean="0"/>
              <a:t>connues </a:t>
            </a:r>
            <a:r>
              <a:rPr lang="fr-FR" sz="1400" dirty="0" smtClean="0"/>
              <a:t>pour avoir possédé des outils fabriqués à partir de bois de cerf, en os et en bois. Ces matériaux </a:t>
            </a:r>
            <a:r>
              <a:rPr lang="fr-FR" sz="1400" dirty="0" smtClean="0"/>
              <a:t>étaient alors </a:t>
            </a:r>
            <a:r>
              <a:rPr lang="fr-FR" sz="1400" dirty="0" smtClean="0"/>
              <a:t>utilisés </a:t>
            </a:r>
            <a:r>
              <a:rPr lang="fr-FR" sz="1400" dirty="0" smtClean="0"/>
              <a:t>comme </a:t>
            </a:r>
            <a:r>
              <a:rPr lang="fr-FR" sz="1400" dirty="0" smtClean="0"/>
              <a:t>grattoirs, marteaux et lances sophistiquées. </a:t>
            </a:r>
            <a:r>
              <a:rPr lang="fr-FR" dirty="0" smtClean="0"/>
              <a:t/>
            </a:r>
            <a:br>
              <a:rPr lang="fr-FR" dirty="0" smtClean="0"/>
            </a:br>
            <a:endParaRPr lang="fr-FR" dirty="0" smtClean="0"/>
          </a:p>
        </p:txBody>
      </p:sp>
      <p:pic>
        <p:nvPicPr>
          <p:cNvPr id="5" name="Picture 4" descr="http://upload.wikimedia.org/wikipedia/commons/thumb/e/ee/Boxgrove_handaxe.jpg/150px-Boxgrove_handaxe.jpg"/>
          <p:cNvPicPr>
            <a:picLocks noChangeAspect="1" noChangeArrowheads="1"/>
          </p:cNvPicPr>
          <p:nvPr/>
        </p:nvPicPr>
        <p:blipFill>
          <a:blip r:embed="rId2"/>
          <a:srcRect/>
          <a:stretch>
            <a:fillRect/>
          </a:stretch>
        </p:blipFill>
        <p:spPr bwMode="auto">
          <a:xfrm>
            <a:off x="285720" y="2000240"/>
            <a:ext cx="1500198" cy="2000264"/>
          </a:xfrm>
          <a:prstGeom prst="rect">
            <a:avLst/>
          </a:prstGeom>
          <a:noFill/>
        </p:spPr>
      </p:pic>
      <p:sp>
        <p:nvSpPr>
          <p:cNvPr id="7" name="Rectangle 6"/>
          <p:cNvSpPr/>
          <p:nvPr/>
        </p:nvSpPr>
        <p:spPr>
          <a:xfrm>
            <a:off x="285720" y="5214950"/>
            <a:ext cx="8215370" cy="954107"/>
          </a:xfrm>
          <a:prstGeom prst="rect">
            <a:avLst/>
          </a:prstGeom>
        </p:spPr>
        <p:txBody>
          <a:bodyPr wrap="square">
            <a:spAutoFit/>
          </a:bodyPr>
          <a:lstStyle/>
          <a:p>
            <a:r>
              <a:rPr lang="fr-FR" sz="1400" dirty="0" smtClean="0"/>
              <a:t>Il est aussi fortement probable que cette espèce portait des vêtements en peau d'animal, en particulier les populations vivant dans les zones européennes </a:t>
            </a:r>
            <a:r>
              <a:rPr lang="fr-FR" sz="1400" dirty="0" smtClean="0"/>
              <a:t>plus </a:t>
            </a:r>
            <a:r>
              <a:rPr lang="fr-FR" sz="1400" dirty="0" smtClean="0"/>
              <a:t>froides. Cependant, la preuve directe de vêtements est difficile à obtenir car les peaux d’animal ne sont pas durables et tendent à périr rapidement. On </a:t>
            </a:r>
            <a:r>
              <a:rPr lang="fr-FR" sz="1400" dirty="0" smtClean="0"/>
              <a:t>n’a </a:t>
            </a:r>
            <a:r>
              <a:rPr lang="fr-FR" sz="1400" dirty="0" smtClean="0"/>
              <a:t>donc aucune preuve directe actuellement de ce port de vêtements par l’homo </a:t>
            </a:r>
            <a:r>
              <a:rPr lang="fr-FR" sz="1400" dirty="0" err="1" smtClean="0"/>
              <a:t>heidelbergensis</a:t>
            </a:r>
            <a:endParaRPr lang="fr-FR" sz="1400" dirty="0"/>
          </a:p>
        </p:txBody>
      </p:sp>
      <p:pic>
        <p:nvPicPr>
          <p:cNvPr id="23554" name="Picture 2" descr="Afficher l'image d'origine"/>
          <p:cNvPicPr>
            <a:picLocks noChangeAspect="1" noChangeArrowheads="1"/>
          </p:cNvPicPr>
          <p:nvPr/>
        </p:nvPicPr>
        <p:blipFill>
          <a:blip r:embed="rId3"/>
          <a:srcRect/>
          <a:stretch>
            <a:fillRect/>
          </a:stretch>
        </p:blipFill>
        <p:spPr bwMode="auto">
          <a:xfrm>
            <a:off x="2000232" y="1785926"/>
            <a:ext cx="3643338" cy="2291440"/>
          </a:xfrm>
          <a:prstGeom prst="rect">
            <a:avLst/>
          </a:prstGeom>
          <a:noFill/>
        </p:spPr>
      </p:pic>
      <p:sp>
        <p:nvSpPr>
          <p:cNvPr id="10" name="Rectangle 9"/>
          <p:cNvSpPr/>
          <p:nvPr/>
        </p:nvSpPr>
        <p:spPr>
          <a:xfrm>
            <a:off x="1785918" y="4214818"/>
            <a:ext cx="4500578" cy="246221"/>
          </a:xfrm>
          <a:prstGeom prst="rect">
            <a:avLst/>
          </a:prstGeom>
        </p:spPr>
        <p:txBody>
          <a:bodyPr wrap="square">
            <a:spAutoFit/>
          </a:bodyPr>
          <a:lstStyle/>
          <a:p>
            <a:r>
              <a:rPr lang="fr-FR" sz="1000" dirty="0" smtClean="0"/>
              <a:t>outillage de Homo </a:t>
            </a:r>
            <a:r>
              <a:rPr lang="fr-FR" sz="1000" dirty="0" err="1" smtClean="0"/>
              <a:t>heidelbergensis</a:t>
            </a:r>
            <a:r>
              <a:rPr lang="fr-FR" sz="1000" dirty="0" smtClean="0"/>
              <a:t> : galets aménagés, éclats, denticulé, racloirs </a:t>
            </a:r>
            <a:endParaRPr lang="fr-FR" sz="1000" dirty="0"/>
          </a:p>
        </p:txBody>
      </p:sp>
      <p:pic>
        <p:nvPicPr>
          <p:cNvPr id="23558" name="Picture 6" descr="http://i55.tinypic.com/2u4owlg.jpg"/>
          <p:cNvPicPr>
            <a:picLocks noChangeAspect="1" noChangeArrowheads="1"/>
          </p:cNvPicPr>
          <p:nvPr/>
        </p:nvPicPr>
        <p:blipFill>
          <a:blip r:embed="rId4"/>
          <a:srcRect/>
          <a:stretch>
            <a:fillRect/>
          </a:stretch>
        </p:blipFill>
        <p:spPr bwMode="auto">
          <a:xfrm>
            <a:off x="5761771" y="2428868"/>
            <a:ext cx="3382229" cy="1092427"/>
          </a:xfrm>
          <a:prstGeom prst="rect">
            <a:avLst/>
          </a:prstGeom>
          <a:noFill/>
        </p:spPr>
      </p:pic>
      <p:sp>
        <p:nvSpPr>
          <p:cNvPr id="13" name="Rectangle 12"/>
          <p:cNvSpPr/>
          <p:nvPr/>
        </p:nvSpPr>
        <p:spPr>
          <a:xfrm>
            <a:off x="6929454" y="3643314"/>
            <a:ext cx="930063" cy="230832"/>
          </a:xfrm>
          <a:prstGeom prst="rect">
            <a:avLst/>
          </a:prstGeom>
        </p:spPr>
        <p:txBody>
          <a:bodyPr wrap="none">
            <a:spAutoFit/>
          </a:bodyPr>
          <a:lstStyle/>
          <a:p>
            <a:r>
              <a:rPr lang="fr-FR" sz="900" dirty="0" smtClean="0"/>
              <a:t>1 bâton à fouir </a:t>
            </a:r>
            <a:endParaRPr lang="fr-FR" sz="900" dirty="0"/>
          </a:p>
        </p:txBody>
      </p:sp>
      <p:sp>
        <p:nvSpPr>
          <p:cNvPr id="14" name="Rectangle 13"/>
          <p:cNvSpPr/>
          <p:nvPr/>
        </p:nvSpPr>
        <p:spPr>
          <a:xfrm>
            <a:off x="285720" y="4714884"/>
            <a:ext cx="8572528" cy="738664"/>
          </a:xfrm>
          <a:prstGeom prst="rect">
            <a:avLst/>
          </a:prstGeom>
        </p:spPr>
        <p:txBody>
          <a:bodyPr wrap="square">
            <a:spAutoFit/>
          </a:bodyPr>
          <a:lstStyle/>
          <a:p>
            <a:r>
              <a:rPr lang="fr-FR" sz="1400" dirty="0" smtClean="0"/>
              <a:t>Cette espèce a probablement </a:t>
            </a:r>
            <a:r>
              <a:rPr lang="fr-FR" sz="1400" dirty="0" smtClean="0"/>
              <a:t>utilisé </a:t>
            </a:r>
            <a:r>
              <a:rPr lang="fr-FR" sz="1400" dirty="0" smtClean="0"/>
              <a:t>le feu, mais des preuves supplémentaires sont aujourd’hui nécessaires pour déterminer si cette utilisation du feu était bien contrôlée. </a:t>
            </a:r>
            <a:br>
              <a:rPr lang="fr-FR" sz="1400" dirty="0" smtClean="0"/>
            </a:br>
            <a:endParaRPr lang="fr-FR" sz="1400" dirty="0" smtClean="0"/>
          </a:p>
        </p:txBody>
      </p:sp>
      <p:sp>
        <p:nvSpPr>
          <p:cNvPr id="15" name="ZoneTexte 14"/>
          <p:cNvSpPr txBox="1"/>
          <p:nvPr/>
        </p:nvSpPr>
        <p:spPr>
          <a:xfrm>
            <a:off x="428596" y="214290"/>
            <a:ext cx="1643074" cy="369332"/>
          </a:xfrm>
          <a:prstGeom prst="rect">
            <a:avLst/>
          </a:prstGeom>
          <a:noFill/>
        </p:spPr>
        <p:txBody>
          <a:bodyPr wrap="square" rtlCol="0">
            <a:spAutoFit/>
          </a:bodyPr>
          <a:lstStyle/>
          <a:p>
            <a:r>
              <a:rPr lang="fr-FR" b="1" dirty="0" smtClean="0"/>
              <a:t>Culture</a:t>
            </a:r>
            <a:endParaRPr lang="fr-F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071942"/>
            <a:ext cx="6143652" cy="2308324"/>
          </a:xfrm>
          <a:prstGeom prst="rect">
            <a:avLst/>
          </a:prstGeom>
        </p:spPr>
        <p:txBody>
          <a:bodyPr wrap="square">
            <a:spAutoFit/>
          </a:bodyPr>
          <a:lstStyle/>
          <a:p>
            <a:r>
              <a:rPr lang="fr-FR" dirty="0" smtClean="0"/>
              <a:t>Aujourd’hui on sait que </a:t>
            </a:r>
            <a:r>
              <a:rPr lang="fr-FR" i="1" dirty="0" smtClean="0"/>
              <a:t>l’Homo </a:t>
            </a:r>
            <a:r>
              <a:rPr lang="fr-FR" i="1" dirty="0" err="1" smtClean="0"/>
              <a:t>heidelbergensis</a:t>
            </a:r>
            <a:r>
              <a:rPr lang="fr-FR" dirty="0" smtClean="0"/>
              <a:t> </a:t>
            </a:r>
            <a:r>
              <a:rPr lang="fr-FR" dirty="0" smtClean="0"/>
              <a:t>chassait </a:t>
            </a:r>
            <a:r>
              <a:rPr lang="fr-FR" dirty="0" smtClean="0"/>
              <a:t>les grands animaux et </a:t>
            </a:r>
            <a:r>
              <a:rPr lang="fr-FR" dirty="0" smtClean="0"/>
              <a:t>utilisait </a:t>
            </a:r>
            <a:r>
              <a:rPr lang="fr-FR" dirty="0" smtClean="0"/>
              <a:t>probablement leurs peaux pour se protéger, en particulier dans les zones froides. </a:t>
            </a:r>
          </a:p>
          <a:p>
            <a:r>
              <a:rPr lang="fr-FR" dirty="0" smtClean="0"/>
              <a:t>Les os fossilisés retrouvés ont montré que les grands animaux ciblés par l’homo </a:t>
            </a:r>
            <a:r>
              <a:rPr lang="fr-FR" dirty="0" err="1" smtClean="0"/>
              <a:t>heildelbergensis</a:t>
            </a:r>
            <a:r>
              <a:rPr lang="fr-FR" dirty="0" smtClean="0"/>
              <a:t> étaient des rhinocéros, des hippopotames, des ours, des chevaux et des cerfs. Ces animaux ont été habilement </a:t>
            </a:r>
            <a:r>
              <a:rPr lang="fr-FR" dirty="0" smtClean="0"/>
              <a:t>traqués </a:t>
            </a:r>
            <a:r>
              <a:rPr lang="fr-FR" dirty="0" smtClean="0"/>
              <a:t>puis massacrés d'une manière ordonnée suggérant que cette espèce </a:t>
            </a:r>
            <a:r>
              <a:rPr lang="fr-FR" dirty="0" smtClean="0"/>
              <a:t>chassait </a:t>
            </a:r>
            <a:r>
              <a:rPr lang="fr-FR" dirty="0" smtClean="0"/>
              <a:t>en groupe. </a:t>
            </a:r>
          </a:p>
        </p:txBody>
      </p:sp>
      <p:pic>
        <p:nvPicPr>
          <p:cNvPr id="3" name="Picture 6" descr="Afficher l'image d'origine"/>
          <p:cNvPicPr>
            <a:picLocks noChangeAspect="1" noChangeArrowheads="1"/>
          </p:cNvPicPr>
          <p:nvPr/>
        </p:nvPicPr>
        <p:blipFill>
          <a:blip r:embed="rId2"/>
          <a:srcRect/>
          <a:stretch>
            <a:fillRect/>
          </a:stretch>
        </p:blipFill>
        <p:spPr bwMode="auto">
          <a:xfrm>
            <a:off x="6572264" y="3857628"/>
            <a:ext cx="2071708" cy="2519364"/>
          </a:xfrm>
          <a:prstGeom prst="rect">
            <a:avLst/>
          </a:prstGeom>
          <a:noFill/>
        </p:spPr>
      </p:pic>
      <p:pic>
        <p:nvPicPr>
          <p:cNvPr id="4" name="Picture 2" descr="http://3.bp.blogspot.com/-UnglIdgnbLo/T20EtwdY6KI/AAAAAAAAPTA/m5veCAfwSMI/s640/C0103579-Homo_heidelbergensis_family,_artwork-SPL.jpg"/>
          <p:cNvPicPr>
            <a:picLocks noChangeAspect="1" noChangeArrowheads="1"/>
          </p:cNvPicPr>
          <p:nvPr/>
        </p:nvPicPr>
        <p:blipFill>
          <a:blip r:embed="rId3"/>
          <a:srcRect/>
          <a:stretch>
            <a:fillRect/>
          </a:stretch>
        </p:blipFill>
        <p:spPr bwMode="auto">
          <a:xfrm>
            <a:off x="4929190" y="1142984"/>
            <a:ext cx="3929090" cy="2375872"/>
          </a:xfrm>
          <a:prstGeom prst="rect">
            <a:avLst/>
          </a:prstGeom>
          <a:noFill/>
        </p:spPr>
      </p:pic>
      <p:pic>
        <p:nvPicPr>
          <p:cNvPr id="5" name="Picture 2" descr="http://1.bp.blogspot.com/-hJCkdxpvHS8/T20EmUGS79I/AAAAAAAAPS4/swWBA5w6mdc/s400/12009-Heidelberg-Man--Osborn----Figure-50-from-unidentified-source---1.jpg"/>
          <p:cNvPicPr>
            <a:picLocks noChangeAspect="1" noChangeArrowheads="1"/>
          </p:cNvPicPr>
          <p:nvPr/>
        </p:nvPicPr>
        <p:blipFill>
          <a:blip r:embed="rId4"/>
          <a:srcRect/>
          <a:stretch>
            <a:fillRect/>
          </a:stretch>
        </p:blipFill>
        <p:spPr bwMode="auto">
          <a:xfrm>
            <a:off x="428596" y="785794"/>
            <a:ext cx="3810000" cy="2971801"/>
          </a:xfrm>
          <a:prstGeom prst="rect">
            <a:avLst/>
          </a:prstGeom>
          <a:noFill/>
        </p:spPr>
      </p:pic>
      <p:sp>
        <p:nvSpPr>
          <p:cNvPr id="6" name="ZoneTexte 5"/>
          <p:cNvSpPr txBox="1"/>
          <p:nvPr/>
        </p:nvSpPr>
        <p:spPr>
          <a:xfrm>
            <a:off x="785786" y="357166"/>
            <a:ext cx="2928958" cy="369332"/>
          </a:xfrm>
          <a:prstGeom prst="rect">
            <a:avLst/>
          </a:prstGeom>
          <a:noFill/>
        </p:spPr>
        <p:txBody>
          <a:bodyPr wrap="square" rtlCol="0">
            <a:spAutoFit/>
          </a:bodyPr>
          <a:lstStyle/>
          <a:p>
            <a:r>
              <a:rPr lang="fr-FR" b="1" dirty="0" smtClean="0"/>
              <a:t>Alimentation</a:t>
            </a:r>
            <a:r>
              <a:rPr lang="fr-FR" dirty="0" smtClean="0"/>
              <a:t>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57158" y="0"/>
            <a:ext cx="8229600" cy="1143000"/>
          </a:xfrm>
        </p:spPr>
        <p:txBody>
          <a:bodyPr>
            <a:normAutofit/>
          </a:bodyPr>
          <a:lstStyle/>
          <a:p>
            <a:r>
              <a:rPr lang="fr-FR" dirty="0" smtClean="0"/>
              <a:t>Les hypothèses des scientifiques </a:t>
            </a:r>
            <a:endParaRPr lang="fr-FR" dirty="0"/>
          </a:p>
        </p:txBody>
      </p:sp>
      <p:sp>
        <p:nvSpPr>
          <p:cNvPr id="5" name="ZoneTexte 4"/>
          <p:cNvSpPr txBox="1"/>
          <p:nvPr/>
        </p:nvSpPr>
        <p:spPr>
          <a:xfrm>
            <a:off x="285720" y="1000108"/>
            <a:ext cx="8143932" cy="877163"/>
          </a:xfrm>
          <a:prstGeom prst="rect">
            <a:avLst/>
          </a:prstGeom>
          <a:noFill/>
        </p:spPr>
        <p:txBody>
          <a:bodyPr wrap="square" rtlCol="0">
            <a:spAutoFit/>
          </a:bodyPr>
          <a:lstStyle/>
          <a:p>
            <a:pPr>
              <a:spcAft>
                <a:spcPts val="600"/>
              </a:spcAft>
            </a:pPr>
            <a:r>
              <a:rPr lang="fr-FR" dirty="0" smtClean="0"/>
              <a:t>Les hypothèses à l’origine</a:t>
            </a:r>
          </a:p>
          <a:p>
            <a:r>
              <a:rPr lang="fr-FR" sz="1400" dirty="0" smtClean="0"/>
              <a:t>Suivant les études et les </a:t>
            </a:r>
            <a:r>
              <a:rPr lang="fr-FR" sz="1400" dirty="0" smtClean="0"/>
              <a:t>scientifiques, l’</a:t>
            </a:r>
            <a:r>
              <a:rPr lang="fr-FR" sz="1400" i="1" dirty="0" smtClean="0"/>
              <a:t>Homo </a:t>
            </a:r>
            <a:r>
              <a:rPr lang="fr-FR" sz="1400" i="1" dirty="0" err="1" smtClean="0"/>
              <a:t>heidelbergensis</a:t>
            </a:r>
            <a:r>
              <a:rPr lang="fr-FR" sz="1400" dirty="0" smtClean="0"/>
              <a:t> pourrait être l'ancêtre d'</a:t>
            </a:r>
            <a:r>
              <a:rPr lang="fr-FR" sz="1400" i="1" dirty="0" smtClean="0"/>
              <a:t>Homo </a:t>
            </a:r>
            <a:r>
              <a:rPr lang="fr-FR" sz="1400" i="1" dirty="0" err="1" smtClean="0"/>
              <a:t>neandertalensis</a:t>
            </a:r>
            <a:r>
              <a:rPr lang="fr-FR" sz="1400" dirty="0" smtClean="0"/>
              <a:t> et d'</a:t>
            </a:r>
            <a:r>
              <a:rPr lang="fr-FR" sz="1400" i="1" dirty="0" smtClean="0"/>
              <a:t>Homo sapiens</a:t>
            </a:r>
            <a:r>
              <a:rPr lang="fr-FR" sz="1400" dirty="0" smtClean="0"/>
              <a:t>... ou seulement un pré-néandertalien</a:t>
            </a:r>
            <a:endParaRPr lang="fr-FR" sz="1400" dirty="0"/>
          </a:p>
        </p:txBody>
      </p:sp>
      <p:sp>
        <p:nvSpPr>
          <p:cNvPr id="2049" name="Rectangle 1"/>
          <p:cNvSpPr>
            <a:spLocks noChangeArrowheads="1"/>
          </p:cNvSpPr>
          <p:nvPr/>
        </p:nvSpPr>
        <p:spPr bwMode="auto">
          <a:xfrm>
            <a:off x="214282" y="1857365"/>
            <a:ext cx="850112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En effet, la plupart des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fossiles, connus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comme </a:t>
            </a:r>
            <a:r>
              <a:rPr kumimoji="0" lang="fr-FR" sz="13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Homo </a:t>
            </a:r>
            <a:r>
              <a:rPr kumimoji="0" lang="fr-FR" sz="1300" b="0" i="1"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heidelbergensis</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de nos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jours,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étaient à l’origine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attribué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aux espèces </a:t>
            </a:r>
            <a:r>
              <a:rPr kumimoji="0" lang="fr-FR" sz="13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Homo erectus,</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fr-FR" sz="13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Homo </a:t>
            </a:r>
            <a:r>
              <a:rPr kumimoji="0" lang="fr-FR" sz="1300" b="0" i="1"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neanderthalensis</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ou encore </a:t>
            </a:r>
            <a:r>
              <a:rPr kumimoji="0" lang="fr-FR" sz="13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Homo sapiens</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«archaïques».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Mais grâce à la découverte de nombreux autres fossiles au cours des dernières décennies, de nombreux chercheurs acceptent maintenant de désigner l’</a:t>
            </a:r>
            <a:r>
              <a:rPr kumimoji="0" lang="fr-FR" sz="13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Homo </a:t>
            </a:r>
            <a:r>
              <a:rPr kumimoji="0" lang="fr-FR" sz="1300" b="0" i="1" u="none" strike="noStrike" cap="none" normalizeH="0" dirty="0" err="1" smtClean="0">
                <a:ln>
                  <a:noFill/>
                </a:ln>
                <a:solidFill>
                  <a:schemeClr val="tx1"/>
                </a:solidFill>
                <a:effectLst/>
                <a:latin typeface="Calibri" pitchFamily="34" charset="0"/>
                <a:ea typeface="Times New Roman" pitchFamily="18" charset="0"/>
                <a:cs typeface="Times New Roman" pitchFamily="18" charset="0"/>
              </a:rPr>
              <a:t>heidelbergensis</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comme une espèce distincte, même si son attribution à certains fossiles est encore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discutée, </a:t>
            </a:r>
            <a:r>
              <a:rPr kumimoji="0" lang="fr-FR" sz="13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car ils possèdent des caractéristiques qui sont transitoires entre les espèces antérieures et postérieures. </a:t>
            </a:r>
            <a:endParaRPr kumimoji="0" lang="fr-FR" sz="1300" b="0" i="0" u="none" strike="noStrike" cap="none" normalizeH="0" dirty="0" smtClean="0">
              <a:ln>
                <a:noFill/>
              </a:ln>
              <a:solidFill>
                <a:schemeClr val="tx1"/>
              </a:solidFill>
              <a:effectLst/>
              <a:latin typeface="Arial" pitchFamily="34" charset="0"/>
              <a:cs typeface="Arial" pitchFamily="34" charset="0"/>
            </a:endParaRPr>
          </a:p>
        </p:txBody>
      </p:sp>
      <p:pic>
        <p:nvPicPr>
          <p:cNvPr id="8" name="Picture 2" descr="http://4.bp.blogspot.com/-BMQbKIYvIAE/T20NXYK3_KI/AAAAAAAAPT4/Lk-uiIokrNg/s640/human-evolution-tree.jpg"/>
          <p:cNvPicPr>
            <a:picLocks noChangeAspect="1" noChangeArrowheads="1"/>
          </p:cNvPicPr>
          <p:nvPr/>
        </p:nvPicPr>
        <p:blipFill>
          <a:blip r:embed="rId2"/>
          <a:srcRect/>
          <a:stretch>
            <a:fillRect/>
          </a:stretch>
        </p:blipFill>
        <p:spPr bwMode="auto">
          <a:xfrm>
            <a:off x="1" y="3143248"/>
            <a:ext cx="4085646" cy="3000396"/>
          </a:xfrm>
          <a:prstGeom prst="rect">
            <a:avLst/>
          </a:prstGeom>
          <a:noFill/>
        </p:spPr>
      </p:pic>
      <p:sp>
        <p:nvSpPr>
          <p:cNvPr id="9" name="Rectangle 8"/>
          <p:cNvSpPr/>
          <p:nvPr/>
        </p:nvSpPr>
        <p:spPr>
          <a:xfrm>
            <a:off x="4000496" y="3214686"/>
            <a:ext cx="1928826" cy="2862322"/>
          </a:xfrm>
          <a:prstGeom prst="rect">
            <a:avLst/>
          </a:prstGeom>
        </p:spPr>
        <p:txBody>
          <a:bodyPr wrap="square">
            <a:spAutoFit/>
          </a:bodyPr>
          <a:lstStyle/>
          <a:p>
            <a:pPr lvl="0" algn="ctr" eaLnBrk="0" fontAlgn="base" hangingPunct="0">
              <a:spcBef>
                <a:spcPct val="0"/>
              </a:spcBef>
              <a:spcAft>
                <a:spcPct val="0"/>
              </a:spcAft>
            </a:pPr>
            <a:r>
              <a:rPr lang="fr-FR" sz="1200" dirty="0" smtClean="0">
                <a:latin typeface="Calibri" pitchFamily="34" charset="0"/>
                <a:ea typeface="Times New Roman" pitchFamily="18" charset="0"/>
                <a:cs typeface="Times New Roman" pitchFamily="18" charset="0"/>
              </a:rPr>
              <a:t>Comme nous l’avons vu, à partir de -300 000, des groupes régionaux se sont développés donnant</a:t>
            </a:r>
            <a:r>
              <a:rPr lang="fr-FR" sz="1200" i="1" dirty="0" smtClean="0">
                <a:latin typeface="Calibri" pitchFamily="34" charset="0"/>
                <a:ea typeface="Times New Roman" pitchFamily="18" charset="0"/>
                <a:cs typeface="Times New Roman" pitchFamily="18" charset="0"/>
              </a:rPr>
              <a:t> </a:t>
            </a:r>
            <a:r>
              <a:rPr lang="fr-FR" sz="1200" dirty="0" smtClean="0">
                <a:latin typeface="Calibri" pitchFamily="34" charset="0"/>
                <a:ea typeface="Times New Roman" pitchFamily="18" charset="0"/>
                <a:cs typeface="Times New Roman" pitchFamily="18" charset="0"/>
              </a:rPr>
              <a:t>naissance à deux espèces d'êtres humains : les populations européennes de </a:t>
            </a:r>
            <a:r>
              <a:rPr lang="fr-FR" sz="1200" i="1" dirty="0" smtClean="0">
                <a:latin typeface="Calibri" pitchFamily="34" charset="0"/>
                <a:ea typeface="Times New Roman" pitchFamily="18" charset="0"/>
                <a:cs typeface="Times New Roman" pitchFamily="18" charset="0"/>
              </a:rPr>
              <a:t>Homo </a:t>
            </a:r>
            <a:r>
              <a:rPr lang="fr-FR" sz="1200" i="1" dirty="0" err="1" smtClean="0">
                <a:latin typeface="Calibri" pitchFamily="34" charset="0"/>
                <a:ea typeface="Times New Roman" pitchFamily="18" charset="0"/>
                <a:cs typeface="Times New Roman" pitchFamily="18" charset="0"/>
              </a:rPr>
              <a:t>heidelbergensis</a:t>
            </a:r>
            <a:r>
              <a:rPr lang="fr-FR" sz="1200" dirty="0" smtClean="0">
                <a:latin typeface="Calibri" pitchFamily="34" charset="0"/>
                <a:ea typeface="Times New Roman" pitchFamily="18" charset="0"/>
                <a:cs typeface="Times New Roman" pitchFamily="18" charset="0"/>
              </a:rPr>
              <a:t> ont évolué en </a:t>
            </a:r>
            <a:r>
              <a:rPr lang="fr-FR" sz="1200" i="1" dirty="0" smtClean="0">
                <a:latin typeface="Calibri" pitchFamily="34" charset="0"/>
                <a:ea typeface="Times New Roman" pitchFamily="18" charset="0"/>
                <a:cs typeface="Times New Roman" pitchFamily="18" charset="0"/>
              </a:rPr>
              <a:t>Homo </a:t>
            </a:r>
            <a:r>
              <a:rPr lang="fr-FR" sz="1200" i="1" dirty="0" err="1" smtClean="0">
                <a:latin typeface="Calibri" pitchFamily="34" charset="0"/>
                <a:ea typeface="Times New Roman" pitchFamily="18" charset="0"/>
                <a:cs typeface="Times New Roman" pitchFamily="18" charset="0"/>
              </a:rPr>
              <a:t>neanderthalensis</a:t>
            </a:r>
            <a:r>
              <a:rPr lang="fr-FR" sz="1200" dirty="0" smtClean="0">
                <a:latin typeface="Calibri" pitchFamily="34" charset="0"/>
                <a:ea typeface="Times New Roman" pitchFamily="18" charset="0"/>
                <a:cs typeface="Times New Roman" pitchFamily="18" charset="0"/>
              </a:rPr>
              <a:t> (les Néandertaliens) tandis qu'une population distincte </a:t>
            </a:r>
            <a:r>
              <a:rPr lang="fr-FR" sz="1200" i="1" dirty="0" smtClean="0">
                <a:latin typeface="Calibri" pitchFamily="34" charset="0"/>
                <a:ea typeface="Times New Roman" pitchFamily="18" charset="0"/>
                <a:cs typeface="Times New Roman" pitchFamily="18" charset="0"/>
              </a:rPr>
              <a:t>de l'Homo </a:t>
            </a:r>
            <a:r>
              <a:rPr lang="fr-FR" sz="1200" i="1" dirty="0" err="1" smtClean="0">
                <a:latin typeface="Calibri" pitchFamily="34" charset="0"/>
                <a:ea typeface="Times New Roman" pitchFamily="18" charset="0"/>
                <a:cs typeface="Times New Roman" pitchFamily="18" charset="0"/>
              </a:rPr>
              <a:t>heidelbergensis</a:t>
            </a:r>
            <a:r>
              <a:rPr lang="fr-FR" sz="1200" dirty="0" smtClean="0">
                <a:latin typeface="Calibri" pitchFamily="34" charset="0"/>
                <a:ea typeface="Times New Roman" pitchFamily="18" charset="0"/>
                <a:cs typeface="Times New Roman" pitchFamily="18" charset="0"/>
              </a:rPr>
              <a:t> en Afrique a évolué en </a:t>
            </a:r>
            <a:r>
              <a:rPr lang="fr-FR" sz="1200" i="1" dirty="0" smtClean="0">
                <a:latin typeface="Calibri" pitchFamily="34" charset="0"/>
                <a:ea typeface="Times New Roman" pitchFamily="18" charset="0"/>
                <a:cs typeface="Times New Roman" pitchFamily="18" charset="0"/>
              </a:rPr>
              <a:t>Homo sapiens.</a:t>
            </a:r>
            <a:r>
              <a:rPr lang="fr-FR" sz="1200" dirty="0" smtClean="0">
                <a:latin typeface="Calibri" pitchFamily="34" charset="0"/>
                <a:ea typeface="Times New Roman" pitchFamily="18" charset="0"/>
                <a:cs typeface="Times New Roman" pitchFamily="18" charset="0"/>
              </a:rPr>
              <a:t> </a:t>
            </a:r>
            <a:endParaRPr lang="fr-FR" sz="1200" dirty="0" smtClean="0">
              <a:latin typeface="Arial" pitchFamily="34" charset="0"/>
              <a:cs typeface="Arial" pitchFamily="34" charset="0"/>
            </a:endParaRPr>
          </a:p>
        </p:txBody>
      </p:sp>
      <p:pic>
        <p:nvPicPr>
          <p:cNvPr id="13" name="Picture 4" descr="http://3.bp.blogspot.com/--5KMff-sHs0/T22MwVIlO-I/AAAAAAAAPUY/kevQ_3YMjaQ/s640/HominidEvolution.bmp"/>
          <p:cNvPicPr>
            <a:picLocks noChangeAspect="1" noChangeArrowheads="1"/>
          </p:cNvPicPr>
          <p:nvPr/>
        </p:nvPicPr>
        <p:blipFill>
          <a:blip r:embed="rId3"/>
          <a:srcRect/>
          <a:stretch>
            <a:fillRect/>
          </a:stretch>
        </p:blipFill>
        <p:spPr bwMode="auto">
          <a:xfrm>
            <a:off x="5929322" y="3000372"/>
            <a:ext cx="3214678" cy="3673918"/>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1841</Words>
  <Application>Microsoft Office PowerPoint</Application>
  <PresentationFormat>Affichage à l'écran (4:3)</PresentationFormat>
  <Paragraphs>70</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L’HOMO HEIDELBERGENSIS</vt:lpstr>
      <vt:lpstr>Les importantes découvertes fossiles</vt:lpstr>
      <vt:lpstr>Diapositive 3</vt:lpstr>
      <vt:lpstr>Diapositive 4</vt:lpstr>
      <vt:lpstr>Diapositive 5</vt:lpstr>
      <vt:lpstr>Reconstitution des modes de vie de l’homo heidelbergensis </vt:lpstr>
      <vt:lpstr>Diapositive 7</vt:lpstr>
      <vt:lpstr>Diapositive 8</vt:lpstr>
      <vt:lpstr>Les hypothèses des scientifiques </vt:lpstr>
      <vt:lpstr>De nouvelles hypothèses </vt:lpstr>
      <vt:lpstr>Diapositive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L’HOMO HEIDELBERGENSIS</dc:title>
  <dc:creator>270511</dc:creator>
  <cp:lastModifiedBy>270511</cp:lastModifiedBy>
  <cp:revision>60</cp:revision>
  <dcterms:created xsi:type="dcterms:W3CDTF">2016-02-12T11:01:02Z</dcterms:created>
  <dcterms:modified xsi:type="dcterms:W3CDTF">2016-02-21T21:16:21Z</dcterms:modified>
</cp:coreProperties>
</file>